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webp" ContentType="image/webp"/>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handoutMasterIdLst>
    <p:handoutMasterId r:id="rId23"/>
  </p:handoutMasterIdLst>
  <p:sldIdLst>
    <p:sldId id="256" r:id="rId5"/>
    <p:sldId id="301" r:id="rId6"/>
    <p:sldId id="302" r:id="rId7"/>
    <p:sldId id="303" r:id="rId8"/>
    <p:sldId id="306" r:id="rId9"/>
    <p:sldId id="312" r:id="rId10"/>
    <p:sldId id="304" r:id="rId11"/>
    <p:sldId id="313" r:id="rId12"/>
    <p:sldId id="321" r:id="rId13"/>
    <p:sldId id="323" r:id="rId14"/>
    <p:sldId id="325" r:id="rId15"/>
    <p:sldId id="327" r:id="rId16"/>
    <p:sldId id="314" r:id="rId17"/>
    <p:sldId id="316" r:id="rId18"/>
    <p:sldId id="298" r:id="rId19"/>
    <p:sldId id="309" r:id="rId20"/>
    <p:sldId id="31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pos="1896" userDrawn="1">
          <p15:clr>
            <a:srgbClr val="A4A3A4"/>
          </p15:clr>
        </p15:guide>
        <p15:guide id="6" orient="horz" pos="3504" userDrawn="1">
          <p15:clr>
            <a:srgbClr val="A4A3A4"/>
          </p15:clr>
        </p15:guide>
        <p15:guide id="7"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 id="5" name="Cassio Sperb" initials="CS" lastIdx="1" clrIdx="4">
    <p:extLst>
      <p:ext uri="{19B8F6BF-5375-455C-9EA6-DF929625EA0E}">
        <p15:presenceInfo xmlns:p15="http://schemas.microsoft.com/office/powerpoint/2012/main" userId="faf813f66d273ae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88A6"/>
    <a:srgbClr val="F0F0F0"/>
    <a:srgbClr val="0909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6340" autoAdjust="0"/>
  </p:normalViewPr>
  <p:slideViewPr>
    <p:cSldViewPr snapToGrid="0">
      <p:cViewPr>
        <p:scale>
          <a:sx n="100" d="100"/>
          <a:sy n="100" d="100"/>
        </p:scale>
        <p:origin x="216" y="384"/>
      </p:cViewPr>
      <p:guideLst>
        <p:guide orient="horz" pos="1896"/>
        <p:guide orient="horz" pos="3504"/>
        <p:guide pos="3840"/>
      </p:guideLst>
    </p:cSldViewPr>
  </p:slideViewPr>
  <p:outlineViewPr>
    <p:cViewPr>
      <p:scale>
        <a:sx n="33" d="100"/>
        <a:sy n="33" d="100"/>
      </p:scale>
      <p:origin x="0" y="-2239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48" d="100"/>
          <a:sy n="48" d="100"/>
        </p:scale>
        <p:origin x="183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3031A82-4A00-4794-A488-59AC186D7CF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1C85656-A361-4B32-99B1-66591145F7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14AEED-FF0D-4512-BD5F-9F077F06D9A7}" type="datetimeFigureOut">
              <a:rPr lang="en-US" smtClean="0"/>
              <a:t>12/15/2024</a:t>
            </a:fld>
            <a:endParaRPr lang="en-US" dirty="0"/>
          </a:p>
        </p:txBody>
      </p:sp>
      <p:sp>
        <p:nvSpPr>
          <p:cNvPr id="4" name="Footer Placeholder 3">
            <a:extLst>
              <a:ext uri="{FF2B5EF4-FFF2-40B4-BE49-F238E27FC236}">
                <a16:creationId xmlns:a16="http://schemas.microsoft.com/office/drawing/2014/main" id="{C51AFD4F-E871-421C-96C6-CCFAA872CB3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0FE0EF6-A335-4727-9E75-458707395EE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7C8AB8-F519-4C44-A217-B2548CA6E52D}" type="slidenum">
              <a:rPr lang="en-US" smtClean="0"/>
              <a:t>‹#›</a:t>
            </a:fld>
            <a:endParaRPr lang="en-US" dirty="0"/>
          </a:p>
        </p:txBody>
      </p:sp>
    </p:spTree>
    <p:extLst>
      <p:ext uri="{BB962C8B-B14F-4D97-AF65-F5344CB8AC3E}">
        <p14:creationId xmlns:p14="http://schemas.microsoft.com/office/powerpoint/2010/main" val="281640957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2.jpeg>
</file>

<file path=ppt/media/image3.jpeg>
</file>

<file path=ppt/media/image4.jpeg>
</file>

<file path=ppt/media/image5.png>
</file>

<file path=ppt/media/image6.webp>
</file>

<file path=ppt/media/image7.jpeg>
</file>

<file path=ppt/media/image8.web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AF9B45-E22A-4A9C-91D5-81685A72A6FA}" type="datetimeFigureOut">
              <a:rPr lang="en-US" smtClean="0"/>
              <a:t>12/15/2024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303549-A82F-409E-AD53-534267A0E10B}" type="slidenum">
              <a:rPr lang="en-US" smtClean="0"/>
              <a:t>‹#›</a:t>
            </a:fld>
            <a:endParaRPr lang="en-US" dirty="0"/>
          </a:p>
        </p:txBody>
      </p:sp>
    </p:spTree>
    <p:extLst>
      <p:ext uri="{BB962C8B-B14F-4D97-AF65-F5344CB8AC3E}">
        <p14:creationId xmlns:p14="http://schemas.microsoft.com/office/powerpoint/2010/main" val="4086649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ML accuracy in stock prediction  &gt; How accurately can stock prices be predicted using different machine learning models?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Key features in stock forecasting &gt; What are the key features that influence stock price predictions?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LSTM vs. RF vs. LR Performance &gt; </a:t>
            </a:r>
            <a:r>
              <a:rPr lang="en-US" sz="1200" dirty="0"/>
              <a:t>How do models like LSTM, Random Forest, and Linear Regression compare in performance for stock price forecasting?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Engineered Features &amp; Accuracy &gt; Can engineered features such as moving averages and volatility improve prediction accuracy?</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Trends in Historical Stock Data &gt; What trends or anomalies can be observed in historical stock data for specific companies?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Residuals &amp; Model Improvement &gt; What are the residual patterns and how can they inform improvements in model performance?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Accuracy by Ticker &amp; Industry &gt; How does the prediction accuracy vary for different stock tickers and industries?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3</a:t>
            </a:fld>
            <a:endParaRPr lang="en-US" dirty="0"/>
          </a:p>
        </p:txBody>
      </p:sp>
    </p:spTree>
    <p:extLst>
      <p:ext uri="{BB962C8B-B14F-4D97-AF65-F5344CB8AC3E}">
        <p14:creationId xmlns:p14="http://schemas.microsoft.com/office/powerpoint/2010/main" val="4234470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err="1">
                <a:solidFill>
                  <a:srgbClr val="1D1C1D"/>
                </a:solidFill>
                <a:effectLst/>
                <a:latin typeface="Slack-Lato"/>
              </a:rPr>
              <a:t>lstm</a:t>
            </a:r>
            <a:r>
              <a:rPr lang="en-US" b="0" i="0" dirty="0">
                <a:solidFill>
                  <a:srgbClr val="1D1C1D"/>
                </a:solidFill>
                <a:effectLst/>
                <a:latin typeface="Slack-Lato"/>
              </a:rPr>
              <a:t> machine learning and modeling:</a:t>
            </a:r>
            <a:br>
              <a:rPr lang="en-US" b="0" i="0" dirty="0">
                <a:solidFill>
                  <a:srgbClr val="1D1C1D"/>
                </a:solidFill>
                <a:effectLst/>
                <a:latin typeface="Slack-Lato"/>
              </a:rPr>
            </a:br>
            <a:endParaRPr lang="en-US" b="0" i="0" dirty="0">
              <a:solidFill>
                <a:srgbClr val="1D1C1D"/>
              </a:solidFill>
              <a:effectLst/>
              <a:latin typeface="Slack-Lato"/>
            </a:endParaRPr>
          </a:p>
          <a:p>
            <a:pPr algn="l">
              <a:buFont typeface="Arial" panose="020B0604020202020204" pitchFamily="34" charset="0"/>
              <a:buChar char="•"/>
            </a:pPr>
            <a:r>
              <a:rPr lang="en-US" b="0" i="0" dirty="0">
                <a:solidFill>
                  <a:srgbClr val="1D1C1D"/>
                </a:solidFill>
                <a:effectLst/>
                <a:latin typeface="Slack-Lato"/>
              </a:rPr>
              <a:t>type of neural network</a:t>
            </a:r>
          </a:p>
          <a:p>
            <a:pPr algn="l">
              <a:buFont typeface="Arial" panose="020B0604020202020204" pitchFamily="34" charset="0"/>
              <a:buChar char="•"/>
            </a:pPr>
            <a:r>
              <a:rPr lang="en-US" b="0" i="0" dirty="0">
                <a:solidFill>
                  <a:srgbClr val="1D1C1D"/>
                </a:solidFill>
                <a:effectLst/>
                <a:latin typeface="Slack-Lato"/>
              </a:rPr>
              <a:t>good for long sequences or large chunks without getting muddied results</a:t>
            </a:r>
          </a:p>
          <a:p>
            <a:pPr algn="l">
              <a:buFont typeface="Arial" panose="020B0604020202020204" pitchFamily="34" charset="0"/>
              <a:buChar char="•"/>
            </a:pPr>
            <a:r>
              <a:rPr lang="en-US" b="0" i="0" dirty="0">
                <a:solidFill>
                  <a:srgbClr val="1D1C1D"/>
                </a:solidFill>
                <a:effectLst/>
                <a:latin typeface="Slack-Lato"/>
              </a:rPr>
              <a:t>has a type of "built in memory"</a:t>
            </a:r>
          </a:p>
          <a:p>
            <a:pPr algn="l">
              <a:buFont typeface="Arial" panose="020B0604020202020204" pitchFamily="34" charset="0"/>
              <a:buChar char="•"/>
            </a:pPr>
            <a:r>
              <a:rPr lang="en-US" b="0" i="0" dirty="0">
                <a:solidFill>
                  <a:srgbClr val="1D1C1D"/>
                </a:solidFill>
                <a:effectLst/>
                <a:latin typeface="Slack-Lato"/>
              </a:rPr>
              <a:t>comprised of multiple layers with different numbers of neurons to refine results</a:t>
            </a:r>
          </a:p>
          <a:p>
            <a:pPr algn="l"/>
            <a:r>
              <a:rPr lang="en-US" b="0" i="0" dirty="0">
                <a:solidFill>
                  <a:srgbClr val="1D1C1D"/>
                </a:solidFill>
                <a:effectLst/>
                <a:latin typeface="Slack-Lato"/>
              </a:rPr>
              <a:t>• </a:t>
            </a:r>
            <a:r>
              <a:rPr lang="en-US" b="1" i="0" dirty="0">
                <a:solidFill>
                  <a:srgbClr val="1D1C1D"/>
                </a:solidFill>
                <a:effectLst/>
                <a:latin typeface="Slack-Lato"/>
              </a:rPr>
              <a:t>Why It’s Good:</a:t>
            </a:r>
            <a:br>
              <a:rPr lang="en-US" b="0" i="0" dirty="0">
                <a:solidFill>
                  <a:srgbClr val="1D1C1D"/>
                </a:solidFill>
                <a:effectLst/>
                <a:latin typeface="Slack-Lato"/>
              </a:rPr>
            </a:br>
            <a:r>
              <a:rPr lang="en-US" b="0" i="0" dirty="0">
                <a:solidFill>
                  <a:srgbClr val="1D1C1D"/>
                </a:solidFill>
                <a:effectLst/>
                <a:latin typeface="Slack-Lato"/>
              </a:rPr>
              <a:t>Because it can hold onto important context for many steps, it does much better than a simple network at understanding long sentences, predicting future values in time-series data, and other tasks where remembering past details matters. (edited) </a:t>
            </a:r>
          </a:p>
          <a:p>
            <a:endParaRPr lang="en-US"/>
          </a:p>
          <a:p>
            <a:endParaRPr lang="en-US"/>
          </a:p>
        </p:txBody>
      </p:sp>
      <p:sp>
        <p:nvSpPr>
          <p:cNvPr id="4" name="Slide Number Placeholder 3"/>
          <p:cNvSpPr>
            <a:spLocks noGrp="1"/>
          </p:cNvSpPr>
          <p:nvPr>
            <p:ph type="sldNum" sz="quarter" idx="5"/>
          </p:nvPr>
        </p:nvSpPr>
        <p:spPr/>
        <p:txBody>
          <a:bodyPr/>
          <a:lstStyle/>
          <a:p>
            <a:fld id="{22303549-A82F-409E-AD53-534267A0E10B}" type="slidenum">
              <a:rPr lang="en-US" smtClean="0"/>
              <a:t>7</a:t>
            </a:fld>
            <a:endParaRPr lang="en-US" dirty="0"/>
          </a:p>
        </p:txBody>
      </p:sp>
    </p:spTree>
    <p:extLst>
      <p:ext uri="{BB962C8B-B14F-4D97-AF65-F5344CB8AC3E}">
        <p14:creationId xmlns:p14="http://schemas.microsoft.com/office/powerpoint/2010/main" val="28479628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D1C1D"/>
                </a:solidFill>
                <a:effectLst/>
                <a:latin typeface="Slack-Lato"/>
              </a:rPr>
              <a:t>random forest• </a:t>
            </a:r>
            <a:r>
              <a:rPr lang="en-US" b="1" i="0" dirty="0">
                <a:solidFill>
                  <a:srgbClr val="1D1C1D"/>
                </a:solidFill>
                <a:effectLst/>
                <a:latin typeface="Slack-Lato"/>
              </a:rPr>
              <a:t>What It Is:</a:t>
            </a:r>
            <a:br>
              <a:rPr lang="en-US" dirty="0"/>
            </a:br>
            <a:r>
              <a:rPr lang="en-US" b="0" i="0" dirty="0">
                <a:solidFill>
                  <a:srgbClr val="1D1C1D"/>
                </a:solidFill>
                <a:effectLst/>
                <a:latin typeface="Slack-Lato"/>
              </a:rPr>
              <a:t>A Random Forest is a bunch of decision trees put together. Imagine a whole forest of little “yes/no” question trees working as a team. • </a:t>
            </a:r>
            <a:r>
              <a:rPr lang="en-US" b="1" i="0" dirty="0">
                <a:solidFill>
                  <a:srgbClr val="1D1C1D"/>
                </a:solidFill>
                <a:effectLst/>
                <a:latin typeface="Slack-Lato"/>
              </a:rPr>
              <a:t>How It Works:</a:t>
            </a:r>
            <a:br>
              <a:rPr lang="en-US" dirty="0"/>
            </a:br>
            <a:r>
              <a:rPr lang="en-US" b="0" i="0" dirty="0">
                <a:solidFill>
                  <a:srgbClr val="1D1C1D"/>
                </a:solidFill>
                <a:effectLst/>
                <a:latin typeface="Slack-Lato"/>
              </a:rPr>
              <a:t>1. Each tree looks at only a random chunk of the data and a random set of features.</a:t>
            </a:r>
            <a:br>
              <a:rPr lang="en-US" dirty="0"/>
            </a:br>
            <a:r>
              <a:rPr lang="en-US" b="0" i="0" dirty="0">
                <a:solidFill>
                  <a:srgbClr val="1D1C1D"/>
                </a:solidFill>
                <a:effectLst/>
                <a:latin typeface="Slack-Lato"/>
              </a:rPr>
              <a:t>2. Each tree makes a prediction (like “this stock will go up” or “the price will be X”).</a:t>
            </a:r>
            <a:br>
              <a:rPr lang="en-US" dirty="0"/>
            </a:br>
            <a:r>
              <a:rPr lang="en-US" b="0" i="0" dirty="0">
                <a:solidFill>
                  <a:srgbClr val="1D1C1D"/>
                </a:solidFill>
                <a:effectLst/>
                <a:latin typeface="Slack-Lato"/>
              </a:rPr>
              <a:t>3. The forest combines all these predictions—often by taking an average or a majority vote—to produce the final answer.</a:t>
            </a:r>
            <a:br>
              <a:rPr lang="en-US" dirty="0"/>
            </a:br>
            <a:r>
              <a:rPr lang="en-US" b="0" i="0" dirty="0">
                <a:solidFill>
                  <a:srgbClr val="1D1C1D"/>
                </a:solidFill>
                <a:effectLst/>
                <a:latin typeface="Slack-Lato"/>
              </a:rPr>
              <a:t>• </a:t>
            </a:r>
            <a:r>
              <a:rPr lang="en-US" b="1" i="0" dirty="0">
                <a:solidFill>
                  <a:srgbClr val="1D1C1D"/>
                </a:solidFill>
                <a:effectLst/>
                <a:latin typeface="Slack-Lato"/>
              </a:rPr>
              <a:t>Why It’s Good:</a:t>
            </a:r>
            <a:br>
              <a:rPr lang="en-US" dirty="0"/>
            </a:br>
            <a:r>
              <a:rPr lang="en-US" b="0" i="0" dirty="0">
                <a:solidFill>
                  <a:srgbClr val="1D1C1D"/>
                </a:solidFill>
                <a:effectLst/>
                <a:latin typeface="Slack-Lato"/>
              </a:rPr>
              <a:t>By using a lot of different trees, each looking at the data a bit differently, the Random Forest reduces the chance that one weird tree will mess up the results. The group decision tends to be more stable, reliable, and less likely to overfit than a single decision tree.</a:t>
            </a:r>
            <a:r>
              <a:rPr lang="en-US" b="0" i="0" dirty="0">
                <a:effectLst/>
                <a:latin typeface="Slack-Lato"/>
              </a:rPr>
              <a:t> </a:t>
            </a:r>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8</a:t>
            </a:fld>
            <a:endParaRPr lang="en-US" dirty="0"/>
          </a:p>
        </p:txBody>
      </p:sp>
    </p:spTree>
    <p:extLst>
      <p:ext uri="{BB962C8B-B14F-4D97-AF65-F5344CB8AC3E}">
        <p14:creationId xmlns:p14="http://schemas.microsoft.com/office/powerpoint/2010/main" val="2172487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5B3C12-B8AE-42D2-799A-DF4CAC5F45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2651C8-8799-6BD1-5027-5EFD444770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235C3E-3CEF-75DF-08A2-B8F55CE9B55C}"/>
              </a:ext>
            </a:extLst>
          </p:cNvPr>
          <p:cNvSpPr>
            <a:spLocks noGrp="1"/>
          </p:cNvSpPr>
          <p:nvPr>
            <p:ph type="body" idx="1"/>
          </p:nvPr>
        </p:nvSpPr>
        <p:spPr/>
        <p:txBody>
          <a:bodyPr/>
          <a:lstStyle/>
          <a:p>
            <a:r>
              <a:rPr lang="en-US" b="1" dirty="0"/>
              <a:t>Stock Price Trends</a:t>
            </a:r>
            <a:r>
              <a:rPr lang="en-US" dirty="0"/>
              <a:t>:</a:t>
            </a:r>
          </a:p>
          <a:p>
            <a:pPr>
              <a:buFont typeface="Arial" panose="020B0604020202020204" pitchFamily="34" charset="0"/>
              <a:buChar char="•"/>
            </a:pPr>
            <a:r>
              <a:rPr lang="en-US" b="1" dirty="0"/>
              <a:t>T-Mobile (TMUS)</a:t>
            </a:r>
            <a:r>
              <a:rPr lang="en-US" dirty="0"/>
              <a:t>: A clear upward trajectory, particularly post-2018, indicating strong performance in recent years.</a:t>
            </a:r>
          </a:p>
          <a:p>
            <a:pPr>
              <a:buFont typeface="Arial" panose="020B0604020202020204" pitchFamily="34" charset="0"/>
              <a:buChar char="•"/>
            </a:pPr>
            <a:r>
              <a:rPr lang="en-US" b="1" dirty="0"/>
              <a:t>Chevron (CVX)</a:t>
            </a:r>
            <a:r>
              <a:rPr lang="en-US" dirty="0"/>
              <a:t> and </a:t>
            </a:r>
            <a:r>
              <a:rPr lang="en-US" b="1" dirty="0"/>
              <a:t>Exxon Mobil (XOM)</a:t>
            </a:r>
            <a:r>
              <a:rPr lang="en-US" dirty="0"/>
              <a:t>: Show gradual growth with notable peaks and dips, likely due to oil price volatility.</a:t>
            </a:r>
          </a:p>
          <a:p>
            <a:pPr>
              <a:buFont typeface="Arial" panose="020B0604020202020204" pitchFamily="34" charset="0"/>
              <a:buChar char="•"/>
            </a:pPr>
            <a:r>
              <a:rPr lang="en-US" b="1" dirty="0"/>
              <a:t>AT&amp;T (T)</a:t>
            </a:r>
            <a:r>
              <a:rPr lang="en-US" dirty="0"/>
              <a:t>: A relatively flat trend with minor fluctuations, suggesting limited growth.</a:t>
            </a:r>
          </a:p>
          <a:p>
            <a:pPr>
              <a:buFont typeface="Arial" panose="020B0604020202020204" pitchFamily="34" charset="0"/>
              <a:buChar char="•"/>
            </a:pPr>
            <a:r>
              <a:rPr lang="en-US" b="1" dirty="0"/>
              <a:t>Verizon (VZ)</a:t>
            </a:r>
            <a:r>
              <a:rPr lang="en-US" dirty="0"/>
              <a:t> and </a:t>
            </a:r>
            <a:r>
              <a:rPr lang="en-US" b="1" dirty="0"/>
              <a:t>ConocoPhillips (COP)</a:t>
            </a:r>
            <a:r>
              <a:rPr lang="en-US" dirty="0"/>
              <a:t>: Moderate increases but relatively stable compared to TMUS.</a:t>
            </a:r>
          </a:p>
          <a:p>
            <a:pPr>
              <a:buFont typeface="Arial" panose="020B0604020202020204" pitchFamily="34" charset="0"/>
              <a:buChar char="•"/>
            </a:pPr>
            <a:endParaRPr lang="en-US" dirty="0"/>
          </a:p>
          <a:p>
            <a:r>
              <a:rPr lang="en-US" b="1" dirty="0"/>
              <a:t>Key Observations Regarding Anomalies:</a:t>
            </a:r>
          </a:p>
          <a:p>
            <a:pPr>
              <a:buFont typeface="+mj-lt"/>
              <a:buNone/>
            </a:pPr>
            <a:endParaRPr lang="en-US" b="1" u="sng" dirty="0"/>
          </a:p>
          <a:p>
            <a:pPr>
              <a:buFont typeface="+mj-lt"/>
              <a:buNone/>
            </a:pPr>
            <a:r>
              <a:rPr lang="en-US" b="1" u="sng" dirty="0"/>
              <a:t>2008 Financial Crisis</a:t>
            </a:r>
            <a:r>
              <a:rPr lang="en-US" u="sng" dirty="0"/>
              <a:t>:</a:t>
            </a:r>
          </a:p>
          <a:p>
            <a:pPr marL="742950" lvl="1" indent="-285750">
              <a:buFont typeface="+mj-lt"/>
              <a:buAutoNum type="arabicPeriod"/>
            </a:pPr>
            <a:r>
              <a:rPr lang="en-US" b="1" dirty="0"/>
              <a:t>Significant Dip</a:t>
            </a:r>
            <a:r>
              <a:rPr lang="en-US" dirty="0"/>
              <a:t>: All companies experienced a sharp decline in stock prices around 2008, aligning with the global financial crisis.</a:t>
            </a:r>
          </a:p>
          <a:p>
            <a:pPr marL="742950" lvl="1" indent="-285750">
              <a:buFont typeface="+mj-lt"/>
              <a:buAutoNum type="arabicPeriod"/>
            </a:pPr>
            <a:r>
              <a:rPr lang="en-US" dirty="0"/>
              <a:t>Particularly evident in </a:t>
            </a:r>
            <a:r>
              <a:rPr lang="en-US" b="1" dirty="0"/>
              <a:t>Exxon Mobil (XOM)</a:t>
            </a:r>
            <a:r>
              <a:rPr lang="en-US" dirty="0"/>
              <a:t> and </a:t>
            </a:r>
            <a:r>
              <a:rPr lang="en-US" b="1" dirty="0"/>
              <a:t>Chevron (CVX)</a:t>
            </a:r>
            <a:r>
              <a:rPr lang="en-US" dirty="0"/>
              <a:t>, likely driven by oil price instability during the recession.</a:t>
            </a:r>
          </a:p>
          <a:p>
            <a:pPr marL="742950" lvl="1" indent="-285750">
              <a:buFont typeface="+mj-lt"/>
              <a:buAutoNum type="arabicPeriod"/>
            </a:pPr>
            <a:endParaRPr lang="en-US" dirty="0"/>
          </a:p>
          <a:p>
            <a:r>
              <a:rPr lang="en-US" b="1" u="sng" dirty="0"/>
              <a:t>COVID-19 Pandemic (2020)</a:t>
            </a:r>
            <a:r>
              <a:rPr lang="en-US" u="sng" dirty="0"/>
              <a:t>:</a:t>
            </a:r>
          </a:p>
          <a:p>
            <a:pPr>
              <a:buFont typeface="Arial" panose="020B0604020202020204" pitchFamily="34" charset="0"/>
              <a:buChar char="•"/>
            </a:pPr>
            <a:r>
              <a:rPr lang="en-US" b="1" dirty="0"/>
              <a:t>Sharp Decline</a:t>
            </a:r>
            <a:r>
              <a:rPr lang="en-US" dirty="0"/>
              <a:t>: A clear price drop in early 2020 across all companies, reflecting the initial market shock due to pandemic uncertainties.</a:t>
            </a:r>
          </a:p>
          <a:p>
            <a:pPr>
              <a:buFont typeface="Arial" panose="020B0604020202020204" pitchFamily="34" charset="0"/>
              <a:buChar char="•"/>
            </a:pPr>
            <a:r>
              <a:rPr lang="en-US" b="1" dirty="0"/>
              <a:t>Rapid </a:t>
            </a:r>
            <a:r>
              <a:rPr lang="en-US" b="1" dirty="0" err="1"/>
              <a:t>Recovery</a:t>
            </a:r>
            <a:r>
              <a:rPr lang="en-US" dirty="0" err="1"/>
              <a:t>:</a:t>
            </a:r>
            <a:r>
              <a:rPr lang="en-US" b="1" dirty="0" err="1"/>
              <a:t>T-Mobile</a:t>
            </a:r>
            <a:r>
              <a:rPr lang="en-US" b="1" dirty="0"/>
              <a:t> (TMUS)</a:t>
            </a:r>
            <a:r>
              <a:rPr lang="en-US" dirty="0"/>
              <a:t>: Demonstrated strong recovery and upward growth, reflecting investor confidence in the telecom sector's resilience.</a:t>
            </a:r>
          </a:p>
          <a:p>
            <a:pPr>
              <a:buFont typeface="Arial" panose="020B0604020202020204" pitchFamily="34" charset="0"/>
              <a:buChar char="•"/>
            </a:pPr>
            <a:r>
              <a:rPr lang="en-US" b="1" dirty="0"/>
              <a:t>Exxon Mobil (XOM)</a:t>
            </a:r>
            <a:r>
              <a:rPr lang="en-US" dirty="0"/>
              <a:t> and </a:t>
            </a:r>
            <a:r>
              <a:rPr lang="en-US" b="1" dirty="0"/>
              <a:t>Chevron (CVX)</a:t>
            </a:r>
            <a:r>
              <a:rPr lang="en-US" dirty="0"/>
              <a:t>: Sharp declines followed by moderate recovery, likely due to oil price crashes during global lockdowns.</a:t>
            </a:r>
          </a:p>
          <a:p>
            <a:pPr marL="457200" lvl="1" indent="0">
              <a:buFont typeface="+mj-lt"/>
              <a:buNone/>
            </a:pPr>
            <a:endParaRPr lang="en-US" dirty="0"/>
          </a:p>
          <a:p>
            <a:pPr>
              <a:buFont typeface="Arial" panose="020B0604020202020204" pitchFamily="34" charset="0"/>
              <a:buChar char="•"/>
            </a:pPr>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71774043-58A1-73F8-2DCE-ACA0FEBF21C0}"/>
              </a:ext>
            </a:extLst>
          </p:cNvPr>
          <p:cNvSpPr>
            <a:spLocks noGrp="1"/>
          </p:cNvSpPr>
          <p:nvPr>
            <p:ph type="sldNum" sz="quarter" idx="5"/>
          </p:nvPr>
        </p:nvSpPr>
        <p:spPr/>
        <p:txBody>
          <a:bodyPr/>
          <a:lstStyle/>
          <a:p>
            <a:fld id="{22303549-A82F-409E-AD53-534267A0E10B}" type="slidenum">
              <a:rPr lang="en-US" smtClean="0"/>
              <a:t>10</a:t>
            </a:fld>
            <a:endParaRPr lang="en-US" dirty="0"/>
          </a:p>
        </p:txBody>
      </p:sp>
    </p:spTree>
    <p:extLst>
      <p:ext uri="{BB962C8B-B14F-4D97-AF65-F5344CB8AC3E}">
        <p14:creationId xmlns:p14="http://schemas.microsoft.com/office/powerpoint/2010/main" val="1379728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95D605-3B26-5F15-C417-90DA9D249CF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E7D4C4-58B8-0263-0C88-170FDAC3FC8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F5CC3E-18A6-6189-629E-CE85E9AD8007}"/>
              </a:ext>
            </a:extLst>
          </p:cNvPr>
          <p:cNvSpPr>
            <a:spLocks noGrp="1"/>
          </p:cNvSpPr>
          <p:nvPr>
            <p:ph type="body" idx="1"/>
          </p:nvPr>
        </p:nvSpPr>
        <p:spPr/>
        <p:txBody>
          <a:bodyPr/>
          <a:lstStyle/>
          <a:p>
            <a:pPr>
              <a:buFont typeface="Arial" panose="020B0604020202020204" pitchFamily="34" charset="0"/>
              <a:buChar char="•"/>
            </a:pPr>
            <a:r>
              <a:rPr lang="en-US" b="1" dirty="0"/>
              <a:t>Residual Trends</a:t>
            </a:r>
            <a:r>
              <a:rPr lang="en-US" dirty="0"/>
              <a:t>: Residuals are the difference between actual and predicted values.</a:t>
            </a:r>
          </a:p>
          <a:p>
            <a:pPr marL="742950" lvl="1" indent="-285750">
              <a:buFont typeface="Arial" panose="020B0604020202020204" pitchFamily="34" charset="0"/>
              <a:buChar char="•"/>
            </a:pPr>
            <a:r>
              <a:rPr lang="en-US" dirty="0"/>
              <a:t>For </a:t>
            </a:r>
            <a:r>
              <a:rPr lang="en-US" b="1" dirty="0"/>
              <a:t>RF Models</a:t>
            </a:r>
            <a:r>
              <a:rPr lang="en-US" dirty="0"/>
              <a:t>, the residuals are extremely small across all tickers, as seen from the low MAE and MSE values.</a:t>
            </a:r>
          </a:p>
          <a:p>
            <a:pPr marL="742950" lvl="1" indent="-285750">
              <a:buFont typeface="Arial" panose="020B0604020202020204" pitchFamily="34" charset="0"/>
              <a:buChar char="•"/>
            </a:pPr>
            <a:r>
              <a:rPr lang="en-US" dirty="0"/>
              <a:t>No clear patterns suggest the model effectively captures relationships and minimizes errors.</a:t>
            </a:r>
          </a:p>
          <a:p>
            <a:pPr>
              <a:buFont typeface="Arial" panose="020B0604020202020204" pitchFamily="34" charset="0"/>
              <a:buChar char="•"/>
            </a:pPr>
            <a:r>
              <a:rPr lang="en-US" b="1" dirty="0"/>
              <a:t>Improvements</a:t>
            </a:r>
            <a:r>
              <a:rPr lang="en-US" dirty="0"/>
              <a:t>:</a:t>
            </a:r>
          </a:p>
          <a:p>
            <a:pPr marL="742950" lvl="1" indent="-285750">
              <a:buFont typeface="Arial" panose="020B0604020202020204" pitchFamily="34" charset="0"/>
              <a:buChar char="•"/>
            </a:pPr>
            <a:r>
              <a:rPr lang="en-US" dirty="0"/>
              <a:t>If residuals show trends over time (e.g., underprediction or overprediction at specific ranges), incorporating additional features like </a:t>
            </a:r>
            <a:r>
              <a:rPr lang="en-US" b="1" dirty="0"/>
              <a:t>economic indicators</a:t>
            </a:r>
            <a:r>
              <a:rPr lang="en-US" dirty="0"/>
              <a:t> or </a:t>
            </a:r>
            <a:r>
              <a:rPr lang="en-US" b="1" dirty="0"/>
              <a:t>sentiment analysis</a:t>
            </a:r>
            <a:r>
              <a:rPr lang="en-US" dirty="0"/>
              <a:t> could improve performance.</a:t>
            </a:r>
          </a:p>
          <a:p>
            <a:pPr marL="457200" lvl="1" indent="0">
              <a:buFont typeface="+mj-lt"/>
              <a:buNone/>
            </a:pPr>
            <a:endParaRPr lang="en-US" dirty="0"/>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dirty="0"/>
              <a:t>Additional data points inclusion will lead to better model prediction.  like: money printing, interest rates, news, crypto market, gold prices </a:t>
            </a:r>
          </a:p>
          <a:p>
            <a:pPr marL="457200" lvl="1" indent="0">
              <a:buFont typeface="+mj-lt"/>
              <a:buNone/>
            </a:pPr>
            <a:endParaRPr lang="en-US" dirty="0"/>
          </a:p>
          <a:p>
            <a:pPr>
              <a:buFont typeface="Arial" panose="020B0604020202020204" pitchFamily="34" charset="0"/>
              <a:buChar char="•"/>
            </a:pPr>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7EDC8DAC-77D4-2C18-38C6-B52A4C5552E2}"/>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303549-A82F-409E-AD53-534267A0E1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83609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2D5148-B832-E176-87DB-8BCA8C24B7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52C2F8-E4EF-46A5-2C94-38D6C7C856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B1A981-74E7-62FF-9244-996851DB9AFD}"/>
              </a:ext>
            </a:extLst>
          </p:cNvPr>
          <p:cNvSpPr>
            <a:spLocks noGrp="1"/>
          </p:cNvSpPr>
          <p:nvPr>
            <p:ph type="body" idx="1"/>
          </p:nvPr>
        </p:nvSpPr>
        <p:spPr/>
        <p:txBody>
          <a:bodyPr/>
          <a:lstStyle/>
          <a:p>
            <a:pPr>
              <a:buFont typeface="Arial" panose="020B0604020202020204" pitchFamily="34" charset="0"/>
              <a:buChar char="•"/>
            </a:pPr>
            <a:r>
              <a:rPr lang="en-US" b="1" dirty="0"/>
              <a:t>Telecom Sector</a:t>
            </a:r>
            <a:r>
              <a:rPr lang="en-US" dirty="0"/>
              <a:t> (T, TMUS, VZ):</a:t>
            </a:r>
          </a:p>
          <a:p>
            <a:pPr marL="742950" lvl="1" indent="-285750">
              <a:buFont typeface="Arial" panose="020B0604020202020204" pitchFamily="34" charset="0"/>
              <a:buChar char="•"/>
            </a:pPr>
            <a:r>
              <a:rPr lang="en-US" b="1" dirty="0"/>
              <a:t>AT&amp;T (T)</a:t>
            </a:r>
            <a:r>
              <a:rPr lang="en-US" dirty="0"/>
              <a:t> has the </a:t>
            </a:r>
            <a:r>
              <a:rPr lang="en-US" b="1" dirty="0"/>
              <a:t>lowest error metrics</a:t>
            </a:r>
            <a:r>
              <a:rPr lang="en-US" dirty="0"/>
              <a:t> (MAE: 0.056, MSE: 0.009), indicating the RF model performs exceptionally well.</a:t>
            </a:r>
          </a:p>
          <a:p>
            <a:pPr marL="742950" lvl="1" indent="-285750">
              <a:buFont typeface="Arial" panose="020B0604020202020204" pitchFamily="34" charset="0"/>
              <a:buChar char="•"/>
            </a:pPr>
            <a:r>
              <a:rPr lang="en-US" b="1" dirty="0"/>
              <a:t>T-Mobile (TMUS)</a:t>
            </a:r>
            <a:r>
              <a:rPr lang="en-US" dirty="0"/>
              <a:t> has slightly higher error metrics due to rapid price increases, which the model may struggle to fit.</a:t>
            </a:r>
          </a:p>
          <a:p>
            <a:pPr>
              <a:buFont typeface="Arial" panose="020B0604020202020204" pitchFamily="34" charset="0"/>
              <a:buChar char="•"/>
            </a:pPr>
            <a:r>
              <a:rPr lang="en-US" b="1" dirty="0"/>
              <a:t>Energy Sector</a:t>
            </a:r>
            <a:r>
              <a:rPr lang="en-US" dirty="0"/>
              <a:t> (XOM, CVX, COP):</a:t>
            </a:r>
          </a:p>
          <a:p>
            <a:pPr marL="742950" lvl="1" indent="-285750">
              <a:buFont typeface="Arial" panose="020B0604020202020204" pitchFamily="34" charset="0"/>
              <a:buChar char="•"/>
            </a:pPr>
            <a:r>
              <a:rPr lang="en-US" dirty="0"/>
              <a:t>Accuracy remains </a:t>
            </a:r>
            <a:r>
              <a:rPr lang="en-US" b="1" dirty="0"/>
              <a:t>very high</a:t>
            </a:r>
            <a:r>
              <a:rPr lang="en-US" dirty="0"/>
              <a:t> (R² &gt; 0.999) across all three companies.</a:t>
            </a:r>
          </a:p>
          <a:p>
            <a:pPr marL="742950" lvl="1" indent="-285750">
              <a:buFont typeface="Arial" panose="020B0604020202020204" pitchFamily="34" charset="0"/>
              <a:buChar char="•"/>
            </a:pPr>
            <a:r>
              <a:rPr lang="en-US" dirty="0"/>
              <a:t>Errors are slightly higher in </a:t>
            </a:r>
            <a:r>
              <a:rPr lang="en-US" b="1" dirty="0"/>
              <a:t>Chevron (CVX)</a:t>
            </a:r>
            <a:r>
              <a:rPr lang="en-US" dirty="0"/>
              <a:t>, likely due to greater volatility in stock prices.</a:t>
            </a:r>
          </a:p>
          <a:p>
            <a:pPr marL="457200" lvl="1" indent="0">
              <a:buFont typeface="+mj-lt"/>
              <a:buNone/>
            </a:pPr>
            <a:endParaRPr lang="en-US" dirty="0"/>
          </a:p>
          <a:p>
            <a:pPr>
              <a:buFont typeface="Arial" panose="020B0604020202020204" pitchFamily="34" charset="0"/>
              <a:buChar char="•"/>
            </a:pPr>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47B899CC-132F-C7D6-514D-A5D2B4E439A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303549-A82F-409E-AD53-534267A0E1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01737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D379641C-8260-44A4-9F71-E216C07A38B4}"/>
              </a:ext>
            </a:extLst>
          </p:cNvPr>
          <p:cNvSpPr>
            <a:spLocks noGrp="1"/>
          </p:cNvSpPr>
          <p:nvPr>
            <p:ph type="pic" sz="quarter" idx="14"/>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4416742 h 6858000"/>
              <a:gd name="connsiteX5" fmla="*/ 9142476 w 12188952"/>
              <a:gd name="connsiteY5" fmla="*/ 4416742 h 6858000"/>
              <a:gd name="connsiteX6" fmla="*/ 9142476 w 12188952"/>
              <a:gd name="connsiteY6" fmla="*/ 4188142 h 6858000"/>
              <a:gd name="connsiteX7" fmla="*/ 0 w 12188952"/>
              <a:gd name="connsiteY7" fmla="*/ 41881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4416742"/>
                </a:lnTo>
                <a:lnTo>
                  <a:pt x="9142476" y="4416742"/>
                </a:lnTo>
                <a:lnTo>
                  <a:pt x="9142476" y="4188142"/>
                </a:lnTo>
                <a:lnTo>
                  <a:pt x="0" y="4188142"/>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838200" y="4636008"/>
            <a:ext cx="9144000" cy="1107959"/>
          </a:xfrm>
        </p:spPr>
        <p:txBody>
          <a:bodyPr anchor="b" anchorCtr="0"/>
          <a:lstStyle>
            <a:lvl1pPr algn="l">
              <a:defRPr sz="6000">
                <a:solidFill>
                  <a:schemeClr val="bg1"/>
                </a:solidFill>
              </a:defRPr>
            </a:lvl1pPr>
          </a:lstStyle>
          <a:p>
            <a:r>
              <a:rPr lang="en-US" dirty="0"/>
              <a:t>CLICK TO EDIT TITLE</a:t>
            </a:r>
          </a:p>
        </p:txBody>
      </p:sp>
      <p:sp>
        <p:nvSpPr>
          <p:cNvPr id="12" name="Text Placeholder 11">
            <a:extLst>
              <a:ext uri="{FF2B5EF4-FFF2-40B4-BE49-F238E27FC236}">
                <a16:creationId xmlns:a16="http://schemas.microsoft.com/office/drawing/2014/main" id="{779D466B-640E-419A-8701-FA39B12DD959}"/>
              </a:ext>
            </a:extLst>
          </p:cNvPr>
          <p:cNvSpPr>
            <a:spLocks noGrp="1"/>
          </p:cNvSpPr>
          <p:nvPr>
            <p:ph type="body" sz="quarter" idx="13" hasCustomPrompt="1"/>
          </p:nvPr>
        </p:nvSpPr>
        <p:spPr>
          <a:xfrm>
            <a:off x="841248" y="5742432"/>
            <a:ext cx="7953375" cy="457200"/>
          </a:xfrm>
        </p:spPr>
        <p:txBody>
          <a:bodyPr>
            <a:noAutofit/>
          </a:bodyPr>
          <a:lstStyle>
            <a:lvl1pPr marL="0" indent="0">
              <a:buNone/>
              <a:defRPr sz="1800">
                <a:solidFill>
                  <a:schemeClr val="bg1"/>
                </a:solidFill>
                <a:latin typeface="+mn-lt"/>
              </a:defRPr>
            </a:lvl1pPr>
            <a:lvl2pPr marL="457200" indent="0">
              <a:buNone/>
              <a:defRPr sz="2400">
                <a:solidFill>
                  <a:schemeClr val="bg1"/>
                </a:solidFill>
                <a:latin typeface="+mn-lt"/>
              </a:defRPr>
            </a:lvl2pPr>
            <a:lvl3pPr marL="914400" indent="0">
              <a:buNone/>
              <a:defRPr sz="2400">
                <a:solidFill>
                  <a:schemeClr val="bg1"/>
                </a:solidFill>
                <a:latin typeface="+mn-lt"/>
              </a:defRPr>
            </a:lvl3pPr>
            <a:lvl4pPr marL="1371600" indent="0">
              <a:buNone/>
              <a:defRPr sz="2400">
                <a:solidFill>
                  <a:schemeClr val="bg1"/>
                </a:solidFill>
                <a:latin typeface="+mn-lt"/>
              </a:defRPr>
            </a:lvl4pPr>
            <a:lvl5pPr marL="1828800" indent="0">
              <a:buNone/>
              <a:defRPr sz="2400">
                <a:solidFill>
                  <a:schemeClr val="bg1"/>
                </a:solidFill>
                <a:latin typeface="+mn-lt"/>
              </a:defRPr>
            </a:lvl5pPr>
          </a:lstStyle>
          <a:p>
            <a:pPr lvl="0"/>
            <a:r>
              <a:rPr lang="en-US" dirty="0"/>
              <a:t>Click to edit text</a:t>
            </a:r>
          </a:p>
        </p:txBody>
      </p:sp>
      <p:sp>
        <p:nvSpPr>
          <p:cNvPr id="17" name="Rectangle 16">
            <a:extLst>
              <a:ext uri="{FF2B5EF4-FFF2-40B4-BE49-F238E27FC236}">
                <a16:creationId xmlns:a16="http://schemas.microsoft.com/office/drawing/2014/main" id="{80659D50-D55F-4F3D-8F15-5B1F1F2B4B96}"/>
              </a:ext>
              <a:ext uri="{C183D7F6-B498-43B3-948B-1728B52AA6E4}">
                <adec:decorative xmlns:adec="http://schemas.microsoft.com/office/drawing/2017/decorative" val="1"/>
              </a:ext>
            </a:extLst>
          </p:cNvPr>
          <p:cNvSpPr/>
          <p:nvPr userDrawn="1"/>
        </p:nvSpPr>
        <p:spPr>
          <a:xfrm>
            <a:off x="0" y="4188142"/>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CB2621B9-2641-4DA3-B7D6-D577C25CF2E9}"/>
              </a:ext>
            </a:extLst>
          </p:cNvPr>
          <p:cNvSpPr>
            <a:spLocks noGrp="1"/>
          </p:cNvSpPr>
          <p:nvPr>
            <p:ph type="pic" sz="quarter" idx="34"/>
          </p:nvPr>
        </p:nvSpPr>
        <p:spPr>
          <a:xfrm>
            <a:off x="1524" y="0"/>
            <a:ext cx="12188952" cy="6858000"/>
          </a:xfrm>
          <a:custGeom>
            <a:avLst/>
            <a:gdLst>
              <a:gd name="connsiteX0" fmla="*/ 1030351 w 12188952"/>
              <a:gd name="connsiteY0" fmla="*/ 3231845 h 6858000"/>
              <a:gd name="connsiteX1" fmla="*/ 1030351 w 12188952"/>
              <a:gd name="connsiteY1" fmla="*/ 3460445 h 6858000"/>
              <a:gd name="connsiteX2" fmla="*/ 11122333 w 12188952"/>
              <a:gd name="connsiteY2" fmla="*/ 3460445 h 6858000"/>
              <a:gd name="connsiteX3" fmla="*/ 11122333 w 12188952"/>
              <a:gd name="connsiteY3" fmla="*/ 3231845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1030351" y="3231845"/>
                </a:moveTo>
                <a:lnTo>
                  <a:pt x="1030351" y="3460445"/>
                </a:lnTo>
                <a:lnTo>
                  <a:pt x="11122333" y="3460445"/>
                </a:lnTo>
                <a:lnTo>
                  <a:pt x="11122333" y="3231845"/>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069848" y="2121408"/>
            <a:ext cx="2560320" cy="914400"/>
          </a:xfrm>
          <a:prstGeom prst="rect">
            <a:avLst/>
          </a:prstGeom>
          <a:noFill/>
        </p:spPr>
        <p:txBody>
          <a:bodyPr anchor="b">
            <a:noAutofit/>
          </a:bodyPr>
          <a:lstStyle>
            <a:lvl1pPr marL="0" indent="0" algn="ctr">
              <a:spcBef>
                <a:spcPts val="0"/>
              </a:spcBef>
              <a:spcAft>
                <a:spcPts val="0"/>
              </a:spcAft>
              <a:buNone/>
              <a:defRPr sz="6000">
                <a:ln w="15875">
                  <a:solidFill>
                    <a:schemeClr val="bg1">
                      <a:lumMod val="85000"/>
                    </a:schemeClr>
                  </a:solidFill>
                </a:ln>
                <a:no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800600" y="2121408"/>
            <a:ext cx="2560320" cy="914400"/>
          </a:xfrm>
          <a:prstGeom prst="rect">
            <a:avLst/>
          </a:prstGeom>
          <a:noFill/>
        </p:spPr>
        <p:txBody>
          <a:bodyPr vert="horz" lIns="0" tIns="0" rIns="0" bIns="0" rtlCol="0" anchor="b">
            <a:noAutofit/>
          </a:bodyPr>
          <a:lstStyle>
            <a:lvl1pPr marL="0" indent="0" algn="ctr">
              <a:spcBef>
                <a:spcPts val="0"/>
              </a:spcBef>
              <a:spcAft>
                <a:spcPts val="0"/>
              </a:spcAft>
              <a:buNone/>
              <a:defRPr lang="en-ZA" sz="6000" dirty="0">
                <a:ln w="15875">
                  <a:solidFill>
                    <a:schemeClr val="bg1">
                      <a:lumMod val="85000"/>
                    </a:schemeClr>
                  </a:solidFill>
                </a:ln>
                <a:no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531351" y="2121408"/>
            <a:ext cx="2592505" cy="914400"/>
          </a:xfrm>
          <a:prstGeom prst="rect">
            <a:avLst/>
          </a:prstGeom>
          <a:noFill/>
        </p:spPr>
        <p:txBody>
          <a:bodyPr vert="horz" lIns="0" tIns="0" rIns="0" bIns="0" rtlCol="0" anchor="b">
            <a:noAutofit/>
          </a:bodyPr>
          <a:lstStyle>
            <a:lvl1pPr marL="0" indent="0" algn="ctr">
              <a:spcBef>
                <a:spcPts val="0"/>
              </a:spcBef>
              <a:spcAft>
                <a:spcPts val="0"/>
              </a:spcAft>
              <a:buNone/>
              <a:defRPr lang="en-ZA" sz="6000" dirty="0">
                <a:ln w="15875">
                  <a:solidFill>
                    <a:schemeClr val="bg1">
                      <a:lumMod val="85000"/>
                    </a:schemeClr>
                  </a:solidFill>
                </a:ln>
                <a:noFill/>
                <a:latin typeface="+mj-lt"/>
              </a:defRPr>
            </a:lvl1pPr>
          </a:lstStyle>
          <a:p>
            <a:pPr marL="266700" lvl="0" indent="-266700" algn="ctr"/>
            <a:r>
              <a:rPr lang="en-US" dirty="0"/>
              <a:t>3</a:t>
            </a:r>
            <a:endParaRPr lang="en-ZA" dirty="0"/>
          </a:p>
        </p:txBody>
      </p:sp>
      <p:sp>
        <p:nvSpPr>
          <p:cNvPr id="4" name="Text Placeholder 3">
            <a:extLst>
              <a:ext uri="{FF2B5EF4-FFF2-40B4-BE49-F238E27FC236}">
                <a16:creationId xmlns:a16="http://schemas.microsoft.com/office/drawing/2014/main" id="{B31369B8-B3F7-44DF-975B-57630CED624E}"/>
              </a:ext>
            </a:extLst>
          </p:cNvPr>
          <p:cNvSpPr>
            <a:spLocks noGrp="1"/>
          </p:cNvSpPr>
          <p:nvPr>
            <p:ph type="body" sz="quarter" idx="35" hasCustomPrompt="1"/>
          </p:nvPr>
        </p:nvSpPr>
        <p:spPr>
          <a:xfrm>
            <a:off x="1069848"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3" name="Text Placeholder 3">
            <a:extLst>
              <a:ext uri="{FF2B5EF4-FFF2-40B4-BE49-F238E27FC236}">
                <a16:creationId xmlns:a16="http://schemas.microsoft.com/office/drawing/2014/main" id="{8199533E-4480-4EF0-855E-F0FC142777BF}"/>
              </a:ext>
            </a:extLst>
          </p:cNvPr>
          <p:cNvSpPr>
            <a:spLocks noGrp="1"/>
          </p:cNvSpPr>
          <p:nvPr>
            <p:ph type="body" sz="quarter" idx="36" hasCustomPrompt="1"/>
          </p:nvPr>
        </p:nvSpPr>
        <p:spPr>
          <a:xfrm>
            <a:off x="4800600"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4" name="Text Placeholder 3">
            <a:extLst>
              <a:ext uri="{FF2B5EF4-FFF2-40B4-BE49-F238E27FC236}">
                <a16:creationId xmlns:a16="http://schemas.microsoft.com/office/drawing/2014/main" id="{58E1CB88-990B-431E-A733-AF73E3090549}"/>
              </a:ext>
            </a:extLst>
          </p:cNvPr>
          <p:cNvSpPr>
            <a:spLocks noGrp="1"/>
          </p:cNvSpPr>
          <p:nvPr>
            <p:ph type="body" sz="quarter" idx="37" hasCustomPrompt="1"/>
          </p:nvPr>
        </p:nvSpPr>
        <p:spPr>
          <a:xfrm>
            <a:off x="8531352"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15" name="Date Placeholder 4">
            <a:extLst>
              <a:ext uri="{FF2B5EF4-FFF2-40B4-BE49-F238E27FC236}">
                <a16:creationId xmlns:a16="http://schemas.microsoft.com/office/drawing/2014/main" id="{DCF4F2F5-E92C-4ECF-9FDE-3E0CE4FBFCA8}"/>
              </a:ext>
            </a:extLst>
          </p:cNvPr>
          <p:cNvSpPr>
            <a:spLocks noGrp="1"/>
          </p:cNvSpPr>
          <p:nvPr>
            <p:ph type="dt" sz="half" idx="38"/>
          </p:nvPr>
        </p:nvSpPr>
        <p:spPr>
          <a:xfrm>
            <a:off x="838200" y="6356350"/>
            <a:ext cx="2743200" cy="365125"/>
          </a:xfrm>
        </p:spPr>
        <p:txBody>
          <a:bodyPr/>
          <a:lstStyle>
            <a:lvl1pPr>
              <a:defRPr>
                <a:solidFill>
                  <a:schemeClr val="bg1"/>
                </a:solidFill>
              </a:defRPr>
            </a:lvl1pPr>
          </a:lstStyle>
          <a:p>
            <a:r>
              <a:rPr lang="en-US" dirty="0"/>
              <a:t>7/14/20XX</a:t>
            </a:r>
          </a:p>
        </p:txBody>
      </p:sp>
      <p:sp>
        <p:nvSpPr>
          <p:cNvPr id="19" name="Rectangle 18">
            <a:extLst>
              <a:ext uri="{FF2B5EF4-FFF2-40B4-BE49-F238E27FC236}">
                <a16:creationId xmlns:a16="http://schemas.microsoft.com/office/drawing/2014/main" id="{825807F6-AD25-4B86-8D5C-5DBE4B0D304E}"/>
              </a:ext>
              <a:ext uri="{C183D7F6-B498-43B3-948B-1728B52AA6E4}">
                <adec:decorative xmlns:adec="http://schemas.microsoft.com/office/drawing/2017/decorative" val="1"/>
              </a:ext>
            </a:extLst>
          </p:cNvPr>
          <p:cNvSpPr/>
          <p:nvPr userDrawn="1"/>
        </p:nvSpPr>
        <p:spPr>
          <a:xfrm>
            <a:off x="1031875" y="3231845"/>
            <a:ext cx="10091982"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94611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7A6EC474-5258-4E26-A871-01200EC78559}"/>
              </a:ext>
            </a:extLst>
          </p:cNvPr>
          <p:cNvSpPr>
            <a:spLocks noGrp="1"/>
          </p:cNvSpPr>
          <p:nvPr>
            <p:ph type="pic" sz="quarter" idx="13"/>
          </p:nvPr>
        </p:nvSpPr>
        <p:spPr>
          <a:xfrm>
            <a:off x="1524" y="0"/>
            <a:ext cx="12188952" cy="6858000"/>
          </a:xfrm>
          <a:custGeom>
            <a:avLst/>
            <a:gdLst>
              <a:gd name="connsiteX0" fmla="*/ 2816352 w 12188952"/>
              <a:gd name="connsiteY0" fmla="*/ 1690688 h 6858000"/>
              <a:gd name="connsiteX1" fmla="*/ 2816352 w 12188952"/>
              <a:gd name="connsiteY1" fmla="*/ 5576888 h 6858000"/>
              <a:gd name="connsiteX2" fmla="*/ 3044952 w 12188952"/>
              <a:gd name="connsiteY2" fmla="*/ 5576888 h 6858000"/>
              <a:gd name="connsiteX3" fmla="*/ 3044952 w 12188952"/>
              <a:gd name="connsiteY3" fmla="*/ 169068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2816352" y="1690688"/>
                </a:moveTo>
                <a:lnTo>
                  <a:pt x="2816352" y="5576888"/>
                </a:lnTo>
                <a:lnTo>
                  <a:pt x="3044952" y="5576888"/>
                </a:lnTo>
                <a:lnTo>
                  <a:pt x="3044952" y="1690688"/>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11" name="Text Placeholder 6">
            <a:extLst>
              <a:ext uri="{FF2B5EF4-FFF2-40B4-BE49-F238E27FC236}">
                <a16:creationId xmlns:a16="http://schemas.microsoft.com/office/drawing/2014/main" id="{4F54F31D-9C5E-4286-8D0E-6318D6D19D1E}"/>
              </a:ext>
            </a:extLst>
          </p:cNvPr>
          <p:cNvSpPr>
            <a:spLocks noGrp="1"/>
          </p:cNvSpPr>
          <p:nvPr>
            <p:ph type="body" sz="quarter" idx="25"/>
          </p:nvPr>
        </p:nvSpPr>
        <p:spPr>
          <a:xfrm>
            <a:off x="3048000" y="1690688"/>
            <a:ext cx="9144000" cy="3886200"/>
          </a:xfrm>
          <a:solidFill>
            <a:schemeClr val="bg1">
              <a:alpha val="93000"/>
            </a:schemeClr>
          </a:solidFill>
        </p:spPr>
        <p:txBody>
          <a:bodyPr lIns="411480" tIns="566928" rIns="4937760" bIns="3063240" anchor="b">
            <a:noAutofit/>
          </a:bodyPr>
          <a:lstStyle>
            <a:lvl1pPr marL="0" indent="0">
              <a:buNone/>
              <a:defRPr sz="1800" cap="all" baseline="0">
                <a:solidFill>
                  <a:schemeClr val="accent1"/>
                </a:solidFill>
                <a:latin typeface="+mj-lt"/>
              </a:defRPr>
            </a:lvl1pPr>
          </a:lstStyle>
          <a:p>
            <a:pPr lvl="0"/>
            <a:r>
              <a:rPr lang="en-US"/>
              <a:t>Click to edit Master text styles</a:t>
            </a:r>
          </a:p>
        </p:txBody>
      </p:sp>
      <p:sp>
        <p:nvSpPr>
          <p:cNvPr id="2" name="Title 1">
            <a:extLst>
              <a:ext uri="{FF2B5EF4-FFF2-40B4-BE49-F238E27FC236}">
                <a16:creationId xmlns:a16="http://schemas.microsoft.com/office/drawing/2014/main" id="{FE9E034D-C1DD-48C0-BB6B-FDC6F8EBA558}"/>
              </a:ext>
            </a:extLst>
          </p:cNvPr>
          <p:cNvSpPr>
            <a:spLocks noGrp="1"/>
          </p:cNvSpPr>
          <p:nvPr>
            <p:ph type="title" hasCustomPrompt="1"/>
          </p:nvPr>
        </p:nvSpPr>
        <p:spPr>
          <a:xfrm>
            <a:off x="3383280" y="365125"/>
            <a:ext cx="7894320" cy="1325563"/>
          </a:xfrm>
        </p:spPr>
        <p:txBody>
          <a:bodyPr/>
          <a:lstStyle>
            <a:lvl1pPr algn="l">
              <a:defRPr>
                <a:solidFill>
                  <a:schemeClr val="bg1"/>
                </a:solidFill>
              </a:defRPr>
            </a:lvl1pPr>
          </a:lstStyle>
          <a:p>
            <a:r>
              <a:rPr lang="en-US" dirty="0"/>
              <a:t>CLICK TO EDIT TITLE</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3392488" y="2686050"/>
            <a:ext cx="3657600" cy="2743200"/>
          </a:xfrm>
        </p:spPr>
        <p:txBody>
          <a:bodyPr>
            <a:normAutofit/>
          </a:bodyPr>
          <a:lstStyle>
            <a:lvl1pPr marL="0" indent="0">
              <a:lnSpc>
                <a:spcPts val="2000"/>
              </a:lnSpc>
              <a:spcBef>
                <a:spcPts val="0"/>
              </a:spcBef>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7629525" y="1919288"/>
            <a:ext cx="3657600" cy="640080"/>
          </a:xfrm>
        </p:spPr>
        <p:txBody>
          <a:bodyPr anchor="b">
            <a:normAutofit/>
          </a:bodyPr>
          <a:lstStyle>
            <a:lvl1pPr marL="0" indent="0">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7629525" y="2686050"/>
            <a:ext cx="3657600" cy="2743200"/>
          </a:xfrm>
        </p:spPr>
        <p:txBody>
          <a:bodyPr>
            <a:normAutofit/>
          </a:bodyPr>
          <a:lstStyle>
            <a:lvl1pPr marL="0" indent="0">
              <a:lnSpc>
                <a:spcPts val="2000"/>
              </a:lnSpc>
              <a:spcBef>
                <a:spcPts val="0"/>
              </a:spcBef>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7/14/20XX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5" name="Rectangle 14">
            <a:extLst>
              <a:ext uri="{FF2B5EF4-FFF2-40B4-BE49-F238E27FC236}">
                <a16:creationId xmlns:a16="http://schemas.microsoft.com/office/drawing/2014/main" id="{F0D2B628-14C7-401D-8451-24C64BCF3CCA}"/>
              </a:ext>
              <a:ext uri="{C183D7F6-B498-43B3-948B-1728B52AA6E4}">
                <adec:decorative xmlns:adec="http://schemas.microsoft.com/office/drawing/2017/decorative" val="1"/>
              </a:ext>
            </a:extLst>
          </p:cNvPr>
          <p:cNvSpPr/>
          <p:nvPr userDrawn="1"/>
        </p:nvSpPr>
        <p:spPr>
          <a:xfrm>
            <a:off x="2817876" y="1690688"/>
            <a:ext cx="228600" cy="3886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0746981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rowth">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121B4B07-1B80-41CF-89AC-82A7628C9D74}"/>
              </a:ext>
            </a:extLst>
          </p:cNvPr>
          <p:cNvSpPr>
            <a:spLocks noGrp="1"/>
          </p:cNvSpPr>
          <p:nvPr>
            <p:ph type="pic" sz="quarter" idx="13"/>
          </p:nvPr>
        </p:nvSpPr>
        <p:spPr>
          <a:xfrm>
            <a:off x="1524" y="0"/>
            <a:ext cx="12188952" cy="6858000"/>
          </a:xfrm>
          <a:custGeom>
            <a:avLst/>
            <a:gdLst>
              <a:gd name="connsiteX0" fmla="*/ 7789164 w 12188952"/>
              <a:gd name="connsiteY0" fmla="*/ 2468880 h 6858000"/>
              <a:gd name="connsiteX1" fmla="*/ 7789164 w 12188952"/>
              <a:gd name="connsiteY1" fmla="*/ 2697480 h 6858000"/>
              <a:gd name="connsiteX2" fmla="*/ 10715244 w 12188952"/>
              <a:gd name="connsiteY2" fmla="*/ 2697480 h 6858000"/>
              <a:gd name="connsiteX3" fmla="*/ 10715244 w 12188952"/>
              <a:gd name="connsiteY3" fmla="*/ 2468880 h 6858000"/>
              <a:gd name="connsiteX4" fmla="*/ 4634484 w 12188952"/>
              <a:gd name="connsiteY4" fmla="*/ 2468880 h 6858000"/>
              <a:gd name="connsiteX5" fmla="*/ 4634484 w 12188952"/>
              <a:gd name="connsiteY5" fmla="*/ 2697480 h 6858000"/>
              <a:gd name="connsiteX6" fmla="*/ 7560564 w 12188952"/>
              <a:gd name="connsiteY6" fmla="*/ 2697480 h 6858000"/>
              <a:gd name="connsiteX7" fmla="*/ 7560564 w 12188952"/>
              <a:gd name="connsiteY7" fmla="*/ 2468880 h 6858000"/>
              <a:gd name="connsiteX8" fmla="*/ 1443228 w 12188952"/>
              <a:gd name="connsiteY8" fmla="*/ 2468880 h 6858000"/>
              <a:gd name="connsiteX9" fmla="*/ 1443228 w 12188952"/>
              <a:gd name="connsiteY9" fmla="*/ 2697480 h 6858000"/>
              <a:gd name="connsiteX10" fmla="*/ 4369308 w 12188952"/>
              <a:gd name="connsiteY10" fmla="*/ 2697480 h 6858000"/>
              <a:gd name="connsiteX11" fmla="*/ 4369308 w 12188952"/>
              <a:gd name="connsiteY11" fmla="*/ 2468880 h 6858000"/>
              <a:gd name="connsiteX12" fmla="*/ 0 w 12188952"/>
              <a:gd name="connsiteY12" fmla="*/ 0 h 6858000"/>
              <a:gd name="connsiteX13" fmla="*/ 12188952 w 12188952"/>
              <a:gd name="connsiteY13" fmla="*/ 0 h 6858000"/>
              <a:gd name="connsiteX14" fmla="*/ 12188952 w 12188952"/>
              <a:gd name="connsiteY14" fmla="*/ 6858000 h 6858000"/>
              <a:gd name="connsiteX15" fmla="*/ 0 w 12188952"/>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88952" h="6858000">
                <a:moveTo>
                  <a:pt x="7789164" y="2468880"/>
                </a:moveTo>
                <a:lnTo>
                  <a:pt x="7789164" y="2697480"/>
                </a:lnTo>
                <a:lnTo>
                  <a:pt x="10715244" y="2697480"/>
                </a:lnTo>
                <a:lnTo>
                  <a:pt x="10715244" y="2468880"/>
                </a:lnTo>
                <a:close/>
                <a:moveTo>
                  <a:pt x="4634484" y="2468880"/>
                </a:moveTo>
                <a:lnTo>
                  <a:pt x="4634484" y="2697480"/>
                </a:lnTo>
                <a:lnTo>
                  <a:pt x="7560564" y="2697480"/>
                </a:lnTo>
                <a:lnTo>
                  <a:pt x="7560564" y="2468880"/>
                </a:lnTo>
                <a:close/>
                <a:moveTo>
                  <a:pt x="1443228" y="2468880"/>
                </a:moveTo>
                <a:lnTo>
                  <a:pt x="1443228" y="2697480"/>
                </a:lnTo>
                <a:lnTo>
                  <a:pt x="4369308" y="2697480"/>
                </a:lnTo>
                <a:lnTo>
                  <a:pt x="4369308" y="2468880"/>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bg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4" name="Text Placeholder 3">
            <a:extLst>
              <a:ext uri="{FF2B5EF4-FFF2-40B4-BE49-F238E27FC236}">
                <a16:creationId xmlns:a16="http://schemas.microsoft.com/office/drawing/2014/main" id="{38840922-E552-4901-81AD-E458DA6BF7FE}"/>
              </a:ext>
            </a:extLst>
          </p:cNvPr>
          <p:cNvSpPr>
            <a:spLocks noGrp="1"/>
          </p:cNvSpPr>
          <p:nvPr>
            <p:ph type="body" sz="quarter" idx="39" hasCustomPrompt="1"/>
          </p:nvPr>
        </p:nvSpPr>
        <p:spPr>
          <a:xfrm>
            <a:off x="1066800" y="1525143"/>
            <a:ext cx="10058400" cy="548640"/>
          </a:xfrm>
        </p:spPr>
        <p:txBody>
          <a:bodyPr>
            <a:noAutofit/>
          </a:bodyPr>
          <a:lstStyle>
            <a:lvl1pPr marL="0" indent="0" algn="ctr">
              <a:buNone/>
              <a:defRPr sz="2000">
                <a:solidFill>
                  <a:schemeClr val="bg1"/>
                </a:solidFill>
                <a:latin typeface="+mj-lt"/>
              </a:defRPr>
            </a:lvl1pPr>
            <a:lvl2pPr marL="457200" indent="0" algn="ctr">
              <a:buNone/>
              <a:defRPr sz="2400">
                <a:latin typeface="+mj-lt"/>
              </a:defRPr>
            </a:lvl2pPr>
            <a:lvl3pPr marL="914400" indent="0" algn="ctr">
              <a:buNone/>
              <a:defRPr sz="2400">
                <a:latin typeface="+mj-lt"/>
              </a:defRPr>
            </a:lvl3pPr>
            <a:lvl4pPr marL="1371600" indent="0" algn="ctr">
              <a:buNone/>
              <a:defRPr sz="2400">
                <a:latin typeface="+mj-lt"/>
              </a:defRPr>
            </a:lvl4pPr>
            <a:lvl5pPr marL="1828800" indent="0" algn="ctr">
              <a:buNone/>
              <a:defRPr sz="2400">
                <a:latin typeface="+mj-lt"/>
              </a:defRPr>
            </a:lvl5pPr>
          </a:lstStyle>
          <a:p>
            <a:pPr lvl="0"/>
            <a:r>
              <a:rPr lang="en-US" dirty="0"/>
              <a:t>Click to edit subtitle</a:t>
            </a:r>
          </a:p>
        </p:txBody>
      </p:sp>
      <p:sp>
        <p:nvSpPr>
          <p:cNvPr id="17" name="Date Placeholder 6">
            <a:extLst>
              <a:ext uri="{FF2B5EF4-FFF2-40B4-BE49-F238E27FC236}">
                <a16:creationId xmlns:a16="http://schemas.microsoft.com/office/drawing/2014/main" id="{5DC05003-DC7F-4DC2-9902-F09425302D88}"/>
              </a:ext>
            </a:extLst>
          </p:cNvPr>
          <p:cNvSpPr>
            <a:spLocks noGrp="1"/>
          </p:cNvSpPr>
          <p:nvPr>
            <p:ph type="dt" sz="half" idx="40"/>
          </p:nvPr>
        </p:nvSpPr>
        <p:spPr>
          <a:xfrm>
            <a:off x="838200" y="6356350"/>
            <a:ext cx="2743200" cy="365125"/>
          </a:xfrm>
        </p:spPr>
        <p:txBody>
          <a:bodyPr/>
          <a:lstStyle>
            <a:lvl1pPr>
              <a:defRPr>
                <a:solidFill>
                  <a:schemeClr val="bg1"/>
                </a:solidFill>
              </a:defRPr>
            </a:lvl1pPr>
          </a:lstStyle>
          <a:p>
            <a:r>
              <a:rPr lang="en-US" dirty="0"/>
              <a:t>7/14/20XX</a:t>
            </a:r>
          </a:p>
        </p:txBody>
      </p:sp>
      <p:sp>
        <p:nvSpPr>
          <p:cNvPr id="16" name="Text Placeholder 8">
            <a:extLst>
              <a:ext uri="{FF2B5EF4-FFF2-40B4-BE49-F238E27FC236}">
                <a16:creationId xmlns:a16="http://schemas.microsoft.com/office/drawing/2014/main" id="{7E5DD934-36C9-4200-9B07-20B7B5F9B9D3}"/>
              </a:ext>
            </a:extLst>
          </p:cNvPr>
          <p:cNvSpPr>
            <a:spLocks noGrp="1"/>
          </p:cNvSpPr>
          <p:nvPr>
            <p:ph type="body" sz="quarter" idx="41" hasCustomPrompt="1"/>
          </p:nvPr>
        </p:nvSpPr>
        <p:spPr>
          <a:xfrm>
            <a:off x="1444752" y="2697480"/>
            <a:ext cx="2926080" cy="2504064"/>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2</a:t>
            </a:r>
            <a:endParaRPr lang="en-ZA" dirty="0"/>
          </a:p>
        </p:txBody>
      </p:sp>
      <p:sp>
        <p:nvSpPr>
          <p:cNvPr id="18" name="Text Placeholder 8">
            <a:extLst>
              <a:ext uri="{FF2B5EF4-FFF2-40B4-BE49-F238E27FC236}">
                <a16:creationId xmlns:a16="http://schemas.microsoft.com/office/drawing/2014/main" id="{6131369D-6688-434C-89C0-00892AA26C87}"/>
              </a:ext>
            </a:extLst>
          </p:cNvPr>
          <p:cNvSpPr>
            <a:spLocks noGrp="1"/>
          </p:cNvSpPr>
          <p:nvPr>
            <p:ph type="body" sz="quarter" idx="42" hasCustomPrompt="1"/>
          </p:nvPr>
        </p:nvSpPr>
        <p:spPr>
          <a:xfrm>
            <a:off x="4636008" y="2697587"/>
            <a:ext cx="2926080" cy="2505345"/>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3</a:t>
            </a:r>
            <a:endParaRPr lang="en-ZA" dirty="0"/>
          </a:p>
        </p:txBody>
      </p:sp>
      <p:sp>
        <p:nvSpPr>
          <p:cNvPr id="19" name="Text Placeholder 8">
            <a:extLst>
              <a:ext uri="{FF2B5EF4-FFF2-40B4-BE49-F238E27FC236}">
                <a16:creationId xmlns:a16="http://schemas.microsoft.com/office/drawing/2014/main" id="{255864CA-BF08-4C2C-88EB-589BDFBE27B3}"/>
              </a:ext>
            </a:extLst>
          </p:cNvPr>
          <p:cNvSpPr>
            <a:spLocks noGrp="1"/>
          </p:cNvSpPr>
          <p:nvPr>
            <p:ph type="body" sz="quarter" idx="43" hasCustomPrompt="1"/>
          </p:nvPr>
        </p:nvSpPr>
        <p:spPr>
          <a:xfrm>
            <a:off x="7790688" y="2697587"/>
            <a:ext cx="2926080" cy="2505345"/>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4</a:t>
            </a:r>
            <a:endParaRPr lang="en-ZA" dirty="0"/>
          </a:p>
        </p:txBody>
      </p:sp>
      <p:sp>
        <p:nvSpPr>
          <p:cNvPr id="29" name="Rectangle 28">
            <a:extLst>
              <a:ext uri="{FF2B5EF4-FFF2-40B4-BE49-F238E27FC236}">
                <a16:creationId xmlns:a16="http://schemas.microsoft.com/office/drawing/2014/main" id="{9B0287FA-646A-4E57-8C1A-1931B75F19B1}"/>
              </a:ext>
              <a:ext uri="{C183D7F6-B498-43B3-948B-1728B52AA6E4}">
                <adec:decorative xmlns:adec="http://schemas.microsoft.com/office/drawing/2017/decorative" val="1"/>
              </a:ext>
            </a:extLst>
          </p:cNvPr>
          <p:cNvSpPr/>
          <p:nvPr userDrawn="1"/>
        </p:nvSpPr>
        <p:spPr>
          <a:xfrm>
            <a:off x="4636008"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3ED43C36-F674-49C6-8542-3721B150B182}"/>
              </a:ext>
              <a:ext uri="{C183D7F6-B498-43B3-948B-1728B52AA6E4}">
                <adec:decorative xmlns:adec="http://schemas.microsoft.com/office/drawing/2017/decorative" val="1"/>
              </a:ext>
            </a:extLst>
          </p:cNvPr>
          <p:cNvSpPr/>
          <p:nvPr userDrawn="1"/>
        </p:nvSpPr>
        <p:spPr>
          <a:xfrm>
            <a:off x="7790688"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CCF3302-2960-44AC-A88C-4C281751163B}"/>
              </a:ext>
              <a:ext uri="{C183D7F6-B498-43B3-948B-1728B52AA6E4}">
                <adec:decorative xmlns:adec="http://schemas.microsoft.com/office/drawing/2017/decorative" val="1"/>
              </a:ext>
            </a:extLst>
          </p:cNvPr>
          <p:cNvSpPr/>
          <p:nvPr userDrawn="1"/>
        </p:nvSpPr>
        <p:spPr>
          <a:xfrm>
            <a:off x="1444752"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673352"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873775"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8019288"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Tree>
    <p:extLst>
      <p:ext uri="{BB962C8B-B14F-4D97-AF65-F5344CB8AC3E}">
        <p14:creationId xmlns:p14="http://schemas.microsoft.com/office/powerpoint/2010/main" val="309957838"/>
      </p:ext>
    </p:extLst>
  </p:cSld>
  <p:clrMapOvr>
    <a:masterClrMapping/>
  </p:clrMapOvr>
  <p:extLst>
    <p:ext uri="{DCECCB84-F9BA-43D5-87BE-67443E8EF086}">
      <p15:sldGuideLst xmlns:p15="http://schemas.microsoft.com/office/powerpoint/2012/main">
        <p15:guide id="1" orient="horz" pos="76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65000"/>
                    <a:lumOff val="3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65000"/>
                    <a:lumOff val="35000"/>
                  </a:schemeClr>
                </a:solidFill>
              </a:defRPr>
            </a:lvl1pPr>
          </a:lstStyle>
          <a:p>
            <a:fld id="{19B51A1E-902D-48AF-9020-955120F399B6}" type="slidenum">
              <a:rPr lang="en-ZA" smtClean="0"/>
              <a:pPr/>
              <a:t>‹#›</a:t>
            </a:fld>
            <a:endParaRPr lang="en-ZA" dirty="0"/>
          </a:p>
        </p:txBody>
      </p:sp>
      <p:sp>
        <p:nvSpPr>
          <p:cNvPr id="15" name="Text Placeholder 5">
            <a:extLst>
              <a:ext uri="{FF2B5EF4-FFF2-40B4-BE49-F238E27FC236}">
                <a16:creationId xmlns:a16="http://schemas.microsoft.com/office/drawing/2014/main" id="{5487709A-3CB5-4242-9D31-5DAC5D0494A9}"/>
              </a:ext>
            </a:extLst>
          </p:cNvPr>
          <p:cNvSpPr>
            <a:spLocks noGrp="1"/>
          </p:cNvSpPr>
          <p:nvPr>
            <p:ph type="body" sz="quarter" idx="12" hasCustomPrompt="1"/>
          </p:nvPr>
        </p:nvSpPr>
        <p:spPr>
          <a:xfrm>
            <a:off x="5109000" y="2130552"/>
            <a:ext cx="2011680" cy="274320"/>
          </a:xfrm>
        </p:spPr>
        <p:txBody>
          <a:bodyPr/>
          <a:lstStyle>
            <a:lvl1pPr marL="0" indent="0" algn="ctr">
              <a:buFont typeface="Arial" panose="020B0604020202020204" pitchFamily="34" charset="0"/>
              <a:buNone/>
              <a:defRPr sz="1400">
                <a:solidFill>
                  <a:schemeClr val="tx1"/>
                </a:solidFill>
                <a:latin typeface="+mj-lt"/>
              </a:defRPr>
            </a:lvl1pPr>
          </a:lstStyle>
          <a:p>
            <a:pPr lvl="0"/>
            <a:r>
              <a:rPr lang="en-US" dirty="0"/>
              <a:t>Quadrant Title</a:t>
            </a:r>
          </a:p>
        </p:txBody>
      </p:sp>
      <p:sp>
        <p:nvSpPr>
          <p:cNvPr id="16" name="Text Placeholder 5">
            <a:extLst>
              <a:ext uri="{FF2B5EF4-FFF2-40B4-BE49-F238E27FC236}">
                <a16:creationId xmlns:a16="http://schemas.microsoft.com/office/drawing/2014/main" id="{D81AA656-0DD9-4717-8FC2-4C8C03D0634D}"/>
              </a:ext>
            </a:extLst>
          </p:cNvPr>
          <p:cNvSpPr>
            <a:spLocks noGrp="1"/>
          </p:cNvSpPr>
          <p:nvPr>
            <p:ph type="body" sz="quarter" idx="13" hasCustomPrompt="1"/>
          </p:nvPr>
        </p:nvSpPr>
        <p:spPr>
          <a:xfrm>
            <a:off x="5109000" y="5184648"/>
            <a:ext cx="2011680" cy="274320"/>
          </a:xfrm>
        </p:spPr>
        <p:txBody>
          <a:bodyPr/>
          <a:lstStyle>
            <a:lvl1pPr marL="0" indent="0" algn="ctr">
              <a:buFont typeface="Arial" panose="020B0604020202020204" pitchFamily="34" charset="0"/>
              <a:buNone/>
              <a:defRPr sz="1400">
                <a:solidFill>
                  <a:schemeClr val="tx1"/>
                </a:solidFill>
                <a:latin typeface="+mj-lt"/>
              </a:defRPr>
            </a:lvl1pPr>
          </a:lstStyle>
          <a:p>
            <a:pPr lvl="0"/>
            <a:r>
              <a:rPr lang="en-US" dirty="0"/>
              <a:t>Quadrant Title</a:t>
            </a:r>
          </a:p>
        </p:txBody>
      </p:sp>
      <p:sp>
        <p:nvSpPr>
          <p:cNvPr id="17" name="Text Placeholder 5">
            <a:extLst>
              <a:ext uri="{FF2B5EF4-FFF2-40B4-BE49-F238E27FC236}">
                <a16:creationId xmlns:a16="http://schemas.microsoft.com/office/drawing/2014/main" id="{970652C9-A2DF-48D4-9530-B3F495F7A401}"/>
              </a:ext>
            </a:extLst>
          </p:cNvPr>
          <p:cNvSpPr>
            <a:spLocks noGrp="1"/>
          </p:cNvSpPr>
          <p:nvPr>
            <p:ph type="body" sz="quarter" idx="14" hasCustomPrompt="1"/>
          </p:nvPr>
        </p:nvSpPr>
        <p:spPr>
          <a:xfrm>
            <a:off x="841248" y="3273552"/>
            <a:ext cx="2011680" cy="274320"/>
          </a:xfrm>
        </p:spPr>
        <p:txBody>
          <a:bodyPr/>
          <a:lstStyle>
            <a:lvl1pPr marL="0" indent="0" algn="l">
              <a:buFont typeface="Arial" panose="020B0604020202020204" pitchFamily="34" charset="0"/>
              <a:buNone/>
              <a:defRPr sz="1400">
                <a:solidFill>
                  <a:schemeClr val="tx1"/>
                </a:solidFill>
                <a:latin typeface="+mj-lt"/>
              </a:defRPr>
            </a:lvl1pPr>
          </a:lstStyle>
          <a:p>
            <a:pPr lvl="0"/>
            <a:r>
              <a:rPr lang="en-US" dirty="0"/>
              <a:t>Quadrant Title</a:t>
            </a:r>
          </a:p>
        </p:txBody>
      </p:sp>
      <p:sp>
        <p:nvSpPr>
          <p:cNvPr id="18" name="Text Placeholder 5">
            <a:extLst>
              <a:ext uri="{FF2B5EF4-FFF2-40B4-BE49-F238E27FC236}">
                <a16:creationId xmlns:a16="http://schemas.microsoft.com/office/drawing/2014/main" id="{FBD279E7-C7DE-4501-9F36-BA9F05FFFF5C}"/>
              </a:ext>
            </a:extLst>
          </p:cNvPr>
          <p:cNvSpPr>
            <a:spLocks noGrp="1"/>
          </p:cNvSpPr>
          <p:nvPr>
            <p:ph type="body" sz="quarter" idx="15" hasCustomPrompt="1"/>
          </p:nvPr>
        </p:nvSpPr>
        <p:spPr>
          <a:xfrm>
            <a:off x="9345168" y="3273552"/>
            <a:ext cx="2011680" cy="274320"/>
          </a:xfrm>
        </p:spPr>
        <p:txBody>
          <a:bodyPr/>
          <a:lstStyle>
            <a:lvl1pPr marL="0" indent="0" algn="r">
              <a:buFont typeface="Arial" panose="020B0604020202020204" pitchFamily="34" charset="0"/>
              <a:buNone/>
              <a:defRPr sz="1400">
                <a:solidFill>
                  <a:schemeClr val="tx1"/>
                </a:solidFill>
                <a:latin typeface="+mj-lt"/>
              </a:defRPr>
            </a:lvl1pPr>
          </a:lstStyle>
          <a:p>
            <a:pPr lvl="0"/>
            <a:r>
              <a:rPr lang="en-US" dirty="0"/>
              <a:t>Quadrant Title</a:t>
            </a:r>
          </a:p>
        </p:txBody>
      </p:sp>
      <p:cxnSp>
        <p:nvCxnSpPr>
          <p:cNvPr id="19" name="Straight Connector 18">
            <a:extLst>
              <a:ext uri="{FF2B5EF4-FFF2-40B4-BE49-F238E27FC236}">
                <a16:creationId xmlns:a16="http://schemas.microsoft.com/office/drawing/2014/main" id="{514BA6D1-4FDE-40E9-9F24-4719889A55F7}"/>
              </a:ext>
            </a:extLst>
          </p:cNvPr>
          <p:cNvCxnSpPr>
            <a:cxnSpLocks/>
          </p:cNvCxnSpPr>
          <p:nvPr userDrawn="1"/>
        </p:nvCxnSpPr>
        <p:spPr>
          <a:xfrm>
            <a:off x="929640" y="3631616"/>
            <a:ext cx="10332720" cy="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1A3B553-82A9-403C-B8D4-D8C8A4A395B7}"/>
              </a:ext>
            </a:extLst>
          </p:cNvPr>
          <p:cNvCxnSpPr>
            <a:cxnSpLocks/>
          </p:cNvCxnSpPr>
          <p:nvPr userDrawn="1"/>
        </p:nvCxnSpPr>
        <p:spPr>
          <a:xfrm>
            <a:off x="6096000" y="2473690"/>
            <a:ext cx="0" cy="256032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1" name="Date Placeholder 4">
            <a:extLst>
              <a:ext uri="{FF2B5EF4-FFF2-40B4-BE49-F238E27FC236}">
                <a16:creationId xmlns:a16="http://schemas.microsoft.com/office/drawing/2014/main" id="{25C7676A-1D83-4D31-9C74-59C46F152534}"/>
              </a:ext>
            </a:extLst>
          </p:cNvPr>
          <p:cNvSpPr>
            <a:spLocks noGrp="1"/>
          </p:cNvSpPr>
          <p:nvPr>
            <p:ph type="dt" sz="half" idx="16"/>
          </p:nvPr>
        </p:nvSpPr>
        <p:spPr>
          <a:xfrm>
            <a:off x="838200" y="6356350"/>
            <a:ext cx="2743200" cy="365125"/>
          </a:xfrm>
        </p:spPr>
        <p:txBody>
          <a:bodyPr/>
          <a:lstStyle>
            <a:lvl1pPr>
              <a:defRPr>
                <a:solidFill>
                  <a:schemeClr val="tx1">
                    <a:lumMod val="65000"/>
                    <a:lumOff val="35000"/>
                  </a:schemeClr>
                </a:solidFill>
              </a:defRPr>
            </a:lvl1pPr>
          </a:lstStyle>
          <a:p>
            <a:r>
              <a:rPr lang="en-US" dirty="0"/>
              <a:t>7/14/20XX</a:t>
            </a:r>
          </a:p>
        </p:txBody>
      </p:sp>
    </p:spTree>
    <p:extLst>
      <p:ext uri="{BB962C8B-B14F-4D97-AF65-F5344CB8AC3E}">
        <p14:creationId xmlns:p14="http://schemas.microsoft.com/office/powerpoint/2010/main" val="4879019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933902"/>
            <a:ext cx="5157787" cy="567697"/>
          </a:xfrm>
        </p:spPr>
        <p:txBody>
          <a:bodyPr anchor="b"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933902"/>
            <a:ext cx="5183188" cy="567697"/>
          </a:xfrm>
        </p:spPr>
        <p:txBody>
          <a:bodyPr anchor="b"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7/14/20XX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ADF6BB91-26DF-45B2-B1D3-508C39F349CD}"/>
              </a:ext>
            </a:extLst>
          </p:cNvPr>
          <p:cNvSpPr>
            <a:spLocks noGrp="1"/>
          </p:cNvSpPr>
          <p:nvPr>
            <p:ph type="body" sz="quarter" idx="13" hasCustomPrompt="1"/>
          </p:nvPr>
        </p:nvSpPr>
        <p:spPr>
          <a:xfrm>
            <a:off x="836613" y="1482296"/>
            <a:ext cx="8321040" cy="365125"/>
          </a:xfrm>
        </p:spPr>
        <p:txBody>
          <a:bodyPr>
            <a:noAutofit/>
          </a:bodyPr>
          <a:lstStyle>
            <a:lvl1pPr marL="0" indent="0">
              <a:buNone/>
              <a:defRPr sz="2000">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Click to edit subtitle</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65000"/>
                    <a:lumOff val="35000"/>
                  </a:schemeClr>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65000"/>
                    <a:lumOff val="35000"/>
                  </a:schemeClr>
                </a:solidFill>
              </a:defRPr>
            </a:lvl1pPr>
          </a:lstStyle>
          <a:p>
            <a:fld id="{19B51A1E-902D-48AF-9020-955120F399B6}" type="slidenum">
              <a:rPr lang="en-ZA" smtClean="0"/>
              <a:pPr/>
              <a:t>‹#›</a:t>
            </a:fld>
            <a:endParaRPr lang="en-ZA" dirty="0"/>
          </a:p>
        </p:txBody>
      </p:sp>
      <p:sp>
        <p:nvSpPr>
          <p:cNvPr id="38" name="Text Placeholder 10">
            <a:extLst>
              <a:ext uri="{FF2B5EF4-FFF2-40B4-BE49-F238E27FC236}">
                <a16:creationId xmlns:a16="http://schemas.microsoft.com/office/drawing/2014/main" id="{51F6740D-79A8-4846-A90A-F1FF9BBDD00D}"/>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93E06E79-FBB7-4594-8FC7-631D174541D7}"/>
              </a:ext>
            </a:extLst>
          </p:cNvPr>
          <p:cNvSpPr>
            <a:spLocks noGrp="1"/>
          </p:cNvSpPr>
          <p:nvPr>
            <p:ph type="body" sz="quarter" idx="34" hasCustomPrompt="1"/>
          </p:nvPr>
        </p:nvSpPr>
        <p:spPr>
          <a:xfrm>
            <a:off x="19659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5B6D7F47-7406-4B82-8180-F3AD59BC6561}"/>
              </a:ext>
            </a:extLst>
          </p:cNvPr>
          <p:cNvSpPr>
            <a:spLocks noGrp="1"/>
          </p:cNvSpPr>
          <p:nvPr>
            <p:ph type="body" sz="quarter" idx="35" hasCustomPrompt="1"/>
          </p:nvPr>
        </p:nvSpPr>
        <p:spPr>
          <a:xfrm>
            <a:off x="275388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5B79AE07-3E86-4374-9F86-8B70E8158AB1}"/>
              </a:ext>
            </a:extLst>
          </p:cNvPr>
          <p:cNvSpPr>
            <a:spLocks noGrp="1"/>
          </p:cNvSpPr>
          <p:nvPr>
            <p:ph type="body" sz="quarter" idx="36" hasCustomPrompt="1"/>
          </p:nvPr>
        </p:nvSpPr>
        <p:spPr>
          <a:xfrm>
            <a:off x="354180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C939686F-A239-4AFE-AF56-38497CCD7491}"/>
              </a:ext>
            </a:extLst>
          </p:cNvPr>
          <p:cNvSpPr>
            <a:spLocks noGrp="1"/>
          </p:cNvSpPr>
          <p:nvPr>
            <p:ph type="body" sz="quarter" idx="37" hasCustomPrompt="1"/>
          </p:nvPr>
        </p:nvSpPr>
        <p:spPr>
          <a:xfrm>
            <a:off x="432972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A634BB4E-B10D-4761-A0B8-EBC734EC96DD}"/>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44" name="Text Placeholder 10">
            <a:extLst>
              <a:ext uri="{FF2B5EF4-FFF2-40B4-BE49-F238E27FC236}">
                <a16:creationId xmlns:a16="http://schemas.microsoft.com/office/drawing/2014/main" id="{869255BD-A63E-4BFC-9D2A-E5EABC1DCD81}"/>
              </a:ext>
            </a:extLst>
          </p:cNvPr>
          <p:cNvSpPr>
            <a:spLocks noGrp="1"/>
          </p:cNvSpPr>
          <p:nvPr>
            <p:ph type="body" sz="quarter" idx="39" hasCustomPrompt="1"/>
          </p:nvPr>
        </p:nvSpPr>
        <p:spPr>
          <a:xfrm>
            <a:off x="511764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31C27FFA-6FA2-4F90-9543-8AE7E5B90E48}"/>
              </a:ext>
            </a:extLst>
          </p:cNvPr>
          <p:cNvSpPr>
            <a:spLocks noGrp="1"/>
          </p:cNvSpPr>
          <p:nvPr>
            <p:ph type="body" sz="quarter" idx="40" hasCustomPrompt="1"/>
          </p:nvPr>
        </p:nvSpPr>
        <p:spPr>
          <a:xfrm>
            <a:off x="59055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DAA9F46A-F074-488E-91DA-AAC5D23406E1}"/>
              </a:ext>
            </a:extLst>
          </p:cNvPr>
          <p:cNvSpPr>
            <a:spLocks noGrp="1"/>
          </p:cNvSpPr>
          <p:nvPr>
            <p:ph type="body" sz="quarter" idx="41" hasCustomPrompt="1"/>
          </p:nvPr>
        </p:nvSpPr>
        <p:spPr>
          <a:xfrm>
            <a:off x="669348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24F6FE0C-DA66-4BE4-B1CB-AE552497A035}"/>
              </a:ext>
            </a:extLst>
          </p:cNvPr>
          <p:cNvSpPr>
            <a:spLocks noGrp="1"/>
          </p:cNvSpPr>
          <p:nvPr>
            <p:ph type="body" sz="quarter" idx="42" hasCustomPrompt="1"/>
          </p:nvPr>
        </p:nvSpPr>
        <p:spPr>
          <a:xfrm>
            <a:off x="905724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E02CB3CF-9E17-4C7C-913F-21EFADB96CBD}"/>
              </a:ext>
            </a:extLst>
          </p:cNvPr>
          <p:cNvSpPr>
            <a:spLocks noGrp="1"/>
          </p:cNvSpPr>
          <p:nvPr>
            <p:ph type="body" sz="quarter" idx="43" hasCustomPrompt="1"/>
          </p:nvPr>
        </p:nvSpPr>
        <p:spPr>
          <a:xfrm>
            <a:off x="748140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D3AC456D-7AB5-4BB9-8F76-B607929996B1}"/>
              </a:ext>
            </a:extLst>
          </p:cNvPr>
          <p:cNvSpPr>
            <a:spLocks noGrp="1"/>
          </p:cNvSpPr>
          <p:nvPr>
            <p:ph type="body" sz="quarter" idx="44" hasCustomPrompt="1"/>
          </p:nvPr>
        </p:nvSpPr>
        <p:spPr>
          <a:xfrm>
            <a:off x="826932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C5E41A6A-28FF-4A75-BA52-2FA05EE92EC7}"/>
              </a:ext>
            </a:extLst>
          </p:cNvPr>
          <p:cNvSpPr>
            <a:spLocks noGrp="1"/>
          </p:cNvSpPr>
          <p:nvPr>
            <p:ph type="body" sz="quarter" idx="45" hasCustomPrompt="1"/>
          </p:nvPr>
        </p:nvSpPr>
        <p:spPr>
          <a:xfrm>
            <a:off x="98451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7A1FCD8B-8332-4362-80BA-3DBB4442605C}"/>
              </a:ext>
            </a:extLst>
          </p:cNvPr>
          <p:cNvSpPr>
            <a:spLocks noGrp="1"/>
          </p:cNvSpPr>
          <p:nvPr>
            <p:ph type="body" sz="quarter" idx="46" hasCustomPrompt="1"/>
          </p:nvPr>
        </p:nvSpPr>
        <p:spPr>
          <a:xfrm>
            <a:off x="10633085"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2" name="Text Placeholder 10">
            <a:extLst>
              <a:ext uri="{FF2B5EF4-FFF2-40B4-BE49-F238E27FC236}">
                <a16:creationId xmlns:a16="http://schemas.microsoft.com/office/drawing/2014/main" id="{F2B53D10-BB76-4138-AAB8-844DCD895BDE}"/>
              </a:ext>
            </a:extLst>
          </p:cNvPr>
          <p:cNvSpPr>
            <a:spLocks noGrp="1"/>
          </p:cNvSpPr>
          <p:nvPr>
            <p:ph type="body" sz="quarter" idx="47" hasCustomPrompt="1"/>
          </p:nvPr>
        </p:nvSpPr>
        <p:spPr>
          <a:xfrm>
            <a:off x="1969915"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A14739AB-36C4-4467-BA10-CEA1DF2894EF}"/>
              </a:ext>
            </a:extLst>
          </p:cNvPr>
          <p:cNvSpPr>
            <a:spLocks noGrp="1"/>
          </p:cNvSpPr>
          <p:nvPr>
            <p:ph type="body" sz="quarter" idx="48" hasCustomPrompt="1"/>
          </p:nvPr>
        </p:nvSpPr>
        <p:spPr>
          <a:xfrm>
            <a:off x="2757602"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024E2A82-D649-44D9-BAA0-65A603E113BB}"/>
              </a:ext>
            </a:extLst>
          </p:cNvPr>
          <p:cNvSpPr>
            <a:spLocks noGrp="1"/>
          </p:cNvSpPr>
          <p:nvPr>
            <p:ph type="body" sz="quarter" idx="49" hasCustomPrompt="1"/>
          </p:nvPr>
        </p:nvSpPr>
        <p:spPr>
          <a:xfrm>
            <a:off x="3545289"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5E9DBCF1-3DA9-4975-9B75-DEFC550B69C1}"/>
              </a:ext>
            </a:extLst>
          </p:cNvPr>
          <p:cNvSpPr>
            <a:spLocks noGrp="1"/>
          </p:cNvSpPr>
          <p:nvPr>
            <p:ph type="body" sz="quarter" idx="50" hasCustomPrompt="1"/>
          </p:nvPr>
        </p:nvSpPr>
        <p:spPr>
          <a:xfrm>
            <a:off x="4332976"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D04D2E9-E8EB-43F6-9734-AE8BEED8D892}"/>
              </a:ext>
            </a:extLst>
          </p:cNvPr>
          <p:cNvSpPr>
            <a:spLocks noGrp="1"/>
          </p:cNvSpPr>
          <p:nvPr>
            <p:ph type="body" sz="quarter" idx="51" hasCustomPrompt="1"/>
          </p:nvPr>
        </p:nvSpPr>
        <p:spPr>
          <a:xfrm>
            <a:off x="5120663"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DCAF80E4-457C-461E-9E59-6EA9934B8F5F}"/>
              </a:ext>
            </a:extLst>
          </p:cNvPr>
          <p:cNvSpPr>
            <a:spLocks noGrp="1"/>
          </p:cNvSpPr>
          <p:nvPr>
            <p:ph type="body" sz="quarter" idx="52" hasCustomPrompt="1"/>
          </p:nvPr>
        </p:nvSpPr>
        <p:spPr>
          <a:xfrm>
            <a:off x="5908350"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8A2813EA-E62D-4E2E-A97F-38974F23C88E}"/>
              </a:ext>
            </a:extLst>
          </p:cNvPr>
          <p:cNvSpPr>
            <a:spLocks noGrp="1"/>
          </p:cNvSpPr>
          <p:nvPr>
            <p:ph type="body" sz="quarter" idx="53" hasCustomPrompt="1"/>
          </p:nvPr>
        </p:nvSpPr>
        <p:spPr>
          <a:xfrm>
            <a:off x="6696037"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0A4E7225-8A60-45A3-ACE7-2D6D1EA3306D}"/>
              </a:ext>
            </a:extLst>
          </p:cNvPr>
          <p:cNvSpPr>
            <a:spLocks noGrp="1"/>
          </p:cNvSpPr>
          <p:nvPr>
            <p:ph type="body" sz="quarter" idx="54" hasCustomPrompt="1"/>
          </p:nvPr>
        </p:nvSpPr>
        <p:spPr>
          <a:xfrm>
            <a:off x="9059098"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FD6DF9FE-80AE-43C3-B35A-B0B773A636E5}"/>
              </a:ext>
            </a:extLst>
          </p:cNvPr>
          <p:cNvSpPr>
            <a:spLocks noGrp="1"/>
          </p:cNvSpPr>
          <p:nvPr>
            <p:ph type="body" sz="quarter" idx="55" hasCustomPrompt="1"/>
          </p:nvPr>
        </p:nvSpPr>
        <p:spPr>
          <a:xfrm>
            <a:off x="7483724"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725DE269-1E5D-4437-B997-CCFE8800082F}"/>
              </a:ext>
            </a:extLst>
          </p:cNvPr>
          <p:cNvSpPr>
            <a:spLocks noGrp="1"/>
          </p:cNvSpPr>
          <p:nvPr>
            <p:ph type="body" sz="quarter" idx="56" hasCustomPrompt="1"/>
          </p:nvPr>
        </p:nvSpPr>
        <p:spPr>
          <a:xfrm>
            <a:off x="8271411"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EAE25BBD-7B98-417B-B9FC-B2DF70FAFDC0}"/>
              </a:ext>
            </a:extLst>
          </p:cNvPr>
          <p:cNvSpPr>
            <a:spLocks noGrp="1"/>
          </p:cNvSpPr>
          <p:nvPr>
            <p:ph type="body" sz="quarter" idx="57" hasCustomPrompt="1"/>
          </p:nvPr>
        </p:nvSpPr>
        <p:spPr>
          <a:xfrm>
            <a:off x="9846785"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0A4DF189-5583-4731-8F70-2578793E0244}"/>
              </a:ext>
            </a:extLst>
          </p:cNvPr>
          <p:cNvSpPr>
            <a:spLocks noGrp="1"/>
          </p:cNvSpPr>
          <p:nvPr>
            <p:ph type="body" sz="quarter" idx="58" hasCustomPrompt="1"/>
          </p:nvPr>
        </p:nvSpPr>
        <p:spPr>
          <a:xfrm>
            <a:off x="10634472"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5" name="Text Placeholder 3">
            <a:extLst>
              <a:ext uri="{FF2B5EF4-FFF2-40B4-BE49-F238E27FC236}">
                <a16:creationId xmlns:a16="http://schemas.microsoft.com/office/drawing/2014/main" id="{06405A2E-994F-49B5-ABCB-1CA1FCEB08C7}"/>
              </a:ext>
            </a:extLst>
          </p:cNvPr>
          <p:cNvSpPr>
            <a:spLocks noGrp="1"/>
          </p:cNvSpPr>
          <p:nvPr>
            <p:ph type="body" sz="quarter" idx="59" hasCustomPrompt="1"/>
          </p:nvPr>
        </p:nvSpPr>
        <p:spPr>
          <a:xfrm>
            <a:off x="5360987" y="2055840"/>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67" name="Date Placeholder 4">
            <a:extLst>
              <a:ext uri="{FF2B5EF4-FFF2-40B4-BE49-F238E27FC236}">
                <a16:creationId xmlns:a16="http://schemas.microsoft.com/office/drawing/2014/main" id="{33000A7A-B075-4FF0-8FCA-89256A1A66C8}"/>
              </a:ext>
            </a:extLst>
          </p:cNvPr>
          <p:cNvSpPr>
            <a:spLocks noGrp="1"/>
          </p:cNvSpPr>
          <p:nvPr>
            <p:ph type="dt" sz="half" idx="61"/>
          </p:nvPr>
        </p:nvSpPr>
        <p:spPr>
          <a:xfrm>
            <a:off x="838200" y="6356350"/>
            <a:ext cx="2743200" cy="365125"/>
          </a:xfrm>
        </p:spPr>
        <p:txBody>
          <a:bodyPr/>
          <a:lstStyle>
            <a:lvl1pPr>
              <a:defRPr>
                <a:solidFill>
                  <a:schemeClr val="tx1">
                    <a:lumMod val="65000"/>
                    <a:lumOff val="35000"/>
                  </a:schemeClr>
                </a:solidFill>
              </a:defRPr>
            </a:lvl1pPr>
          </a:lstStyle>
          <a:p>
            <a:r>
              <a:rPr lang="en-US" dirty="0"/>
              <a:t>7/14/20XX</a:t>
            </a:r>
          </a:p>
        </p:txBody>
      </p:sp>
      <p:sp>
        <p:nvSpPr>
          <p:cNvPr id="3" name="Rectangle 2">
            <a:extLst>
              <a:ext uri="{FF2B5EF4-FFF2-40B4-BE49-F238E27FC236}">
                <a16:creationId xmlns:a16="http://schemas.microsoft.com/office/drawing/2014/main" id="{57AB03C7-C423-4EA2-AC0C-C153413E216C}"/>
              </a:ext>
            </a:extLst>
          </p:cNvPr>
          <p:cNvSpPr/>
          <p:nvPr userDrawn="1"/>
        </p:nvSpPr>
        <p:spPr>
          <a:xfrm>
            <a:off x="929640" y="3943857"/>
            <a:ext cx="1033272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0281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365760"/>
            <a:ext cx="10515600"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7/14/20XX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35702293"/>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7/14/20XX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28" name="Picture Placeholder 27">
            <a:extLst>
              <a:ext uri="{FF2B5EF4-FFF2-40B4-BE49-F238E27FC236}">
                <a16:creationId xmlns:a16="http://schemas.microsoft.com/office/drawing/2014/main" id="{8A4789F7-47F3-492F-8AE6-209A1044F3DD}"/>
              </a:ext>
            </a:extLst>
          </p:cNvPr>
          <p:cNvSpPr>
            <a:spLocks noGrp="1"/>
          </p:cNvSpPr>
          <p:nvPr>
            <p:ph type="pic" sz="quarter" idx="13"/>
          </p:nvPr>
        </p:nvSpPr>
        <p:spPr>
          <a:xfrm>
            <a:off x="914400" y="2047876"/>
            <a:ext cx="2103120" cy="2913793"/>
          </a:xfrm>
          <a:custGeom>
            <a:avLst/>
            <a:gdLst>
              <a:gd name="connsiteX0" fmla="*/ 0 w 2103120"/>
              <a:gd name="connsiteY0" fmla="*/ 0 h 2913793"/>
              <a:gd name="connsiteX1" fmla="*/ 2103120 w 2103120"/>
              <a:gd name="connsiteY1" fmla="*/ 0 h 2913793"/>
              <a:gd name="connsiteX2" fmla="*/ 2103120 w 2103120"/>
              <a:gd name="connsiteY2" fmla="*/ 2913793 h 2913793"/>
              <a:gd name="connsiteX3" fmla="*/ 0 w 2103120"/>
              <a:gd name="connsiteY3" fmla="*/ 2913793 h 2913793"/>
            </a:gdLst>
            <a:ahLst/>
            <a:cxnLst>
              <a:cxn ang="0">
                <a:pos x="connsiteX0" y="connsiteY0"/>
              </a:cxn>
              <a:cxn ang="0">
                <a:pos x="connsiteX1" y="connsiteY1"/>
              </a:cxn>
              <a:cxn ang="0">
                <a:pos x="connsiteX2" y="connsiteY2"/>
              </a:cxn>
              <a:cxn ang="0">
                <a:pos x="connsiteX3" y="connsiteY3"/>
              </a:cxn>
            </a:cxnLst>
            <a:rect l="l" t="t" r="r" b="b"/>
            <a:pathLst>
              <a:path w="2103120" h="2913793">
                <a:moveTo>
                  <a:pt x="0" y="0"/>
                </a:moveTo>
                <a:lnTo>
                  <a:pt x="2103120" y="0"/>
                </a:lnTo>
                <a:lnTo>
                  <a:pt x="2103120" y="2913793"/>
                </a:lnTo>
                <a:lnTo>
                  <a:pt x="0" y="2913793"/>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9" name="Text Placeholder 8">
            <a:extLst>
              <a:ext uri="{FF2B5EF4-FFF2-40B4-BE49-F238E27FC236}">
                <a16:creationId xmlns:a16="http://schemas.microsoft.com/office/drawing/2014/main" id="{51E566A4-E145-4128-B0EB-DEE6D486BE8A}"/>
              </a:ext>
            </a:extLst>
          </p:cNvPr>
          <p:cNvSpPr>
            <a:spLocks noGrp="1"/>
          </p:cNvSpPr>
          <p:nvPr>
            <p:ph type="body" sz="quarter" idx="14" hasCustomPrompt="1"/>
          </p:nvPr>
        </p:nvSpPr>
        <p:spPr>
          <a:xfrm>
            <a:off x="911352"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1" name="Text Placeholder 10">
            <a:extLst>
              <a:ext uri="{FF2B5EF4-FFF2-40B4-BE49-F238E27FC236}">
                <a16:creationId xmlns:a16="http://schemas.microsoft.com/office/drawing/2014/main" id="{0B143611-92A8-4EFD-9C6A-0D18F4DE154D}"/>
              </a:ext>
            </a:extLst>
          </p:cNvPr>
          <p:cNvSpPr>
            <a:spLocks noGrp="1"/>
          </p:cNvSpPr>
          <p:nvPr>
            <p:ph type="body" sz="quarter" idx="15" hasCustomPrompt="1"/>
          </p:nvPr>
        </p:nvSpPr>
        <p:spPr>
          <a:xfrm>
            <a:off x="911352"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7" name="Picture Placeholder 26">
            <a:extLst>
              <a:ext uri="{FF2B5EF4-FFF2-40B4-BE49-F238E27FC236}">
                <a16:creationId xmlns:a16="http://schemas.microsoft.com/office/drawing/2014/main" id="{25A9EE92-C505-4777-B442-72C5A0BDCBF7}"/>
              </a:ext>
            </a:extLst>
          </p:cNvPr>
          <p:cNvSpPr>
            <a:spLocks noGrp="1"/>
          </p:cNvSpPr>
          <p:nvPr>
            <p:ph type="pic" sz="quarter" idx="16"/>
          </p:nvPr>
        </p:nvSpPr>
        <p:spPr>
          <a:xfrm>
            <a:off x="366776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3017520 h 3017520"/>
              <a:gd name="connsiteX3" fmla="*/ 2102104 w 2103120"/>
              <a:gd name="connsiteY3" fmla="*/ 3017520 h 3017520"/>
              <a:gd name="connsiteX4" fmla="*/ 2102104 w 2103120"/>
              <a:gd name="connsiteY4" fmla="*/ 2910625 h 3017520"/>
              <a:gd name="connsiteX5" fmla="*/ 0 w 2103120"/>
              <a:gd name="connsiteY5" fmla="*/ 2910625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3017520"/>
                </a:lnTo>
                <a:lnTo>
                  <a:pt x="2102104" y="3017520"/>
                </a:lnTo>
                <a:lnTo>
                  <a:pt x="2102104" y="2910625"/>
                </a:lnTo>
                <a:lnTo>
                  <a:pt x="0" y="2910625"/>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13" name="Text Placeholder 8">
            <a:extLst>
              <a:ext uri="{FF2B5EF4-FFF2-40B4-BE49-F238E27FC236}">
                <a16:creationId xmlns:a16="http://schemas.microsoft.com/office/drawing/2014/main" id="{0224436F-4BCF-481B-B0A9-C4AE888185BE}"/>
              </a:ext>
            </a:extLst>
          </p:cNvPr>
          <p:cNvSpPr>
            <a:spLocks noGrp="1"/>
          </p:cNvSpPr>
          <p:nvPr>
            <p:ph type="body" sz="quarter" idx="17" hasCustomPrompt="1"/>
          </p:nvPr>
        </p:nvSpPr>
        <p:spPr>
          <a:xfrm>
            <a:off x="3666744"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0">
            <a:extLst>
              <a:ext uri="{FF2B5EF4-FFF2-40B4-BE49-F238E27FC236}">
                <a16:creationId xmlns:a16="http://schemas.microsoft.com/office/drawing/2014/main" id="{CE81F848-2A43-484F-8AB0-8E45A1507945}"/>
              </a:ext>
            </a:extLst>
          </p:cNvPr>
          <p:cNvSpPr>
            <a:spLocks noGrp="1"/>
          </p:cNvSpPr>
          <p:nvPr>
            <p:ph type="body" sz="quarter" idx="18" hasCustomPrompt="1"/>
          </p:nvPr>
        </p:nvSpPr>
        <p:spPr>
          <a:xfrm>
            <a:off x="3666744"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6" name="Picture Placeholder 25">
            <a:extLst>
              <a:ext uri="{FF2B5EF4-FFF2-40B4-BE49-F238E27FC236}">
                <a16:creationId xmlns:a16="http://schemas.microsoft.com/office/drawing/2014/main" id="{B98E2731-9AE8-4D4E-969E-814287EE84AB}"/>
              </a:ext>
            </a:extLst>
          </p:cNvPr>
          <p:cNvSpPr>
            <a:spLocks noGrp="1"/>
          </p:cNvSpPr>
          <p:nvPr>
            <p:ph type="pic" sz="quarter" idx="19"/>
          </p:nvPr>
        </p:nvSpPr>
        <p:spPr>
          <a:xfrm>
            <a:off x="642112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3017520 h 3017520"/>
              <a:gd name="connsiteX3" fmla="*/ 2100725 w 2103120"/>
              <a:gd name="connsiteY3" fmla="*/ 3017520 h 3017520"/>
              <a:gd name="connsiteX4" fmla="*/ 2100725 w 2103120"/>
              <a:gd name="connsiteY4" fmla="*/ 2910625 h 3017520"/>
              <a:gd name="connsiteX5" fmla="*/ 0 w 2103120"/>
              <a:gd name="connsiteY5" fmla="*/ 2910625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3017520"/>
                </a:lnTo>
                <a:lnTo>
                  <a:pt x="2100725" y="3017520"/>
                </a:lnTo>
                <a:lnTo>
                  <a:pt x="2100725" y="2910625"/>
                </a:lnTo>
                <a:lnTo>
                  <a:pt x="0" y="2910625"/>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16" name="Text Placeholder 8">
            <a:extLst>
              <a:ext uri="{FF2B5EF4-FFF2-40B4-BE49-F238E27FC236}">
                <a16:creationId xmlns:a16="http://schemas.microsoft.com/office/drawing/2014/main" id="{AB0DA7E8-8D66-4F86-86F2-604044642B80}"/>
              </a:ext>
            </a:extLst>
          </p:cNvPr>
          <p:cNvSpPr>
            <a:spLocks noGrp="1"/>
          </p:cNvSpPr>
          <p:nvPr>
            <p:ph type="body" sz="quarter" idx="20" hasCustomPrompt="1"/>
          </p:nvPr>
        </p:nvSpPr>
        <p:spPr>
          <a:xfrm>
            <a:off x="6419088"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0">
            <a:extLst>
              <a:ext uri="{FF2B5EF4-FFF2-40B4-BE49-F238E27FC236}">
                <a16:creationId xmlns:a16="http://schemas.microsoft.com/office/drawing/2014/main" id="{3DC8F7DC-7D79-452D-89D4-DC0155C96864}"/>
              </a:ext>
            </a:extLst>
          </p:cNvPr>
          <p:cNvSpPr>
            <a:spLocks noGrp="1"/>
          </p:cNvSpPr>
          <p:nvPr>
            <p:ph type="body" sz="quarter" idx="21" hasCustomPrompt="1"/>
          </p:nvPr>
        </p:nvSpPr>
        <p:spPr>
          <a:xfrm>
            <a:off x="6419088"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5" name="Picture Placeholder 24">
            <a:extLst>
              <a:ext uri="{FF2B5EF4-FFF2-40B4-BE49-F238E27FC236}">
                <a16:creationId xmlns:a16="http://schemas.microsoft.com/office/drawing/2014/main" id="{ACF06764-EDD6-4592-AF7B-7BF92AF387F7}"/>
              </a:ext>
            </a:extLst>
          </p:cNvPr>
          <p:cNvSpPr>
            <a:spLocks noGrp="1"/>
          </p:cNvSpPr>
          <p:nvPr>
            <p:ph type="pic" sz="quarter" idx="22"/>
          </p:nvPr>
        </p:nvSpPr>
        <p:spPr>
          <a:xfrm>
            <a:off x="917448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2910625 h 3017520"/>
              <a:gd name="connsiteX3" fmla="*/ 2268 w 2103120"/>
              <a:gd name="connsiteY3" fmla="*/ 2910625 h 3017520"/>
              <a:gd name="connsiteX4" fmla="*/ 2268 w 2103120"/>
              <a:gd name="connsiteY4" fmla="*/ 3017520 h 3017520"/>
              <a:gd name="connsiteX5" fmla="*/ 0 w 2103120"/>
              <a:gd name="connsiteY5" fmla="*/ 3017520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2910625"/>
                </a:lnTo>
                <a:lnTo>
                  <a:pt x="2268" y="2910625"/>
                </a:lnTo>
                <a:lnTo>
                  <a:pt x="2268" y="3017520"/>
                </a:lnTo>
                <a:lnTo>
                  <a:pt x="0" y="301752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19" name="Text Placeholder 8">
            <a:extLst>
              <a:ext uri="{FF2B5EF4-FFF2-40B4-BE49-F238E27FC236}">
                <a16:creationId xmlns:a16="http://schemas.microsoft.com/office/drawing/2014/main" id="{0810DF3C-ABDE-477A-AAF0-72B27ED17495}"/>
              </a:ext>
            </a:extLst>
          </p:cNvPr>
          <p:cNvSpPr>
            <a:spLocks noGrp="1"/>
          </p:cNvSpPr>
          <p:nvPr>
            <p:ph type="body" sz="quarter" idx="23" hasCustomPrompt="1"/>
          </p:nvPr>
        </p:nvSpPr>
        <p:spPr>
          <a:xfrm>
            <a:off x="9171432"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0">
            <a:extLst>
              <a:ext uri="{FF2B5EF4-FFF2-40B4-BE49-F238E27FC236}">
                <a16:creationId xmlns:a16="http://schemas.microsoft.com/office/drawing/2014/main" id="{EBB0D63B-5F58-422A-A566-A7DE54E85F3B}"/>
              </a:ext>
            </a:extLst>
          </p:cNvPr>
          <p:cNvSpPr>
            <a:spLocks noGrp="1"/>
          </p:cNvSpPr>
          <p:nvPr>
            <p:ph type="body" sz="quarter" idx="24" hasCustomPrompt="1"/>
          </p:nvPr>
        </p:nvSpPr>
        <p:spPr>
          <a:xfrm>
            <a:off x="9171432"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9" name="Rectangle 28">
            <a:extLst>
              <a:ext uri="{FF2B5EF4-FFF2-40B4-BE49-F238E27FC236}">
                <a16:creationId xmlns:a16="http://schemas.microsoft.com/office/drawing/2014/main" id="{EBFF9948-88DC-4F9B-ADAB-743B4534E394}"/>
              </a:ext>
              <a:ext uri="{C183D7F6-B498-43B3-948B-1728B52AA6E4}">
                <adec:decorative xmlns:adec="http://schemas.microsoft.com/office/drawing/2017/decorative" val="1"/>
              </a:ext>
            </a:extLst>
          </p:cNvPr>
          <p:cNvSpPr/>
          <p:nvPr userDrawn="1"/>
        </p:nvSpPr>
        <p:spPr>
          <a:xfrm>
            <a:off x="914400" y="496166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74AB8730-C1E9-4C39-AD6B-791ECCB2A856}"/>
              </a:ext>
              <a:ext uri="{C183D7F6-B498-43B3-948B-1728B52AA6E4}">
                <adec:decorative xmlns:adec="http://schemas.microsoft.com/office/drawing/2017/decorative" val="1"/>
              </a:ext>
            </a:extLst>
          </p:cNvPr>
          <p:cNvSpPr/>
          <p:nvPr userDrawn="1"/>
        </p:nvSpPr>
        <p:spPr>
          <a:xfrm>
            <a:off x="3666744"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FD0B1428-A83E-4197-AB02-D6F4EE2027A3}"/>
              </a:ext>
              <a:ext uri="{C183D7F6-B498-43B3-948B-1728B52AA6E4}">
                <adec:decorative xmlns:adec="http://schemas.microsoft.com/office/drawing/2017/decorative" val="1"/>
              </a:ext>
            </a:extLst>
          </p:cNvPr>
          <p:cNvSpPr/>
          <p:nvPr userDrawn="1"/>
        </p:nvSpPr>
        <p:spPr>
          <a:xfrm>
            <a:off x="6418725"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24BAF707-3808-4238-963B-95584798BE51}"/>
              </a:ext>
              <a:ext uri="{C183D7F6-B498-43B3-948B-1728B52AA6E4}">
                <adec:decorative xmlns:adec="http://schemas.microsoft.com/office/drawing/2017/decorative" val="1"/>
              </a:ext>
            </a:extLst>
          </p:cNvPr>
          <p:cNvSpPr/>
          <p:nvPr userDrawn="1"/>
        </p:nvSpPr>
        <p:spPr>
          <a:xfrm>
            <a:off x="9176748"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8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7/14/20XX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44" name="Picture Placeholder 43">
            <a:extLst>
              <a:ext uri="{FF2B5EF4-FFF2-40B4-BE49-F238E27FC236}">
                <a16:creationId xmlns:a16="http://schemas.microsoft.com/office/drawing/2014/main" id="{D0D0D822-3E52-4D3E-BD04-0A87AF2312B0}"/>
              </a:ext>
            </a:extLst>
          </p:cNvPr>
          <p:cNvSpPr>
            <a:spLocks noGrp="1"/>
          </p:cNvSpPr>
          <p:nvPr>
            <p:ph type="pic" sz="quarter" idx="13"/>
          </p:nvPr>
        </p:nvSpPr>
        <p:spPr>
          <a:xfrm>
            <a:off x="91440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264244 h 1371600"/>
              <a:gd name="connsiteX3" fmla="*/ 142 w 2103120"/>
              <a:gd name="connsiteY3" fmla="*/ 1264244 h 1371600"/>
              <a:gd name="connsiteX4" fmla="*/ 142 w 2103120"/>
              <a:gd name="connsiteY4" fmla="*/ 1371600 h 1371600"/>
              <a:gd name="connsiteX5" fmla="*/ 0 w 2103120"/>
              <a:gd name="connsiteY5" fmla="*/ 137160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264244"/>
                </a:lnTo>
                <a:lnTo>
                  <a:pt x="142" y="1264244"/>
                </a:lnTo>
                <a:lnTo>
                  <a:pt x="142" y="1371600"/>
                </a:lnTo>
                <a:lnTo>
                  <a:pt x="0" y="1371600"/>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9" name="Text Placeholder 8">
            <a:extLst>
              <a:ext uri="{FF2B5EF4-FFF2-40B4-BE49-F238E27FC236}">
                <a16:creationId xmlns:a16="http://schemas.microsoft.com/office/drawing/2014/main" id="{51E566A4-E145-4128-B0EB-DEE6D486BE8A}"/>
              </a:ext>
            </a:extLst>
          </p:cNvPr>
          <p:cNvSpPr>
            <a:spLocks noGrp="1"/>
          </p:cNvSpPr>
          <p:nvPr>
            <p:ph type="body" sz="quarter" idx="14" hasCustomPrompt="1"/>
          </p:nvPr>
        </p:nvSpPr>
        <p:spPr>
          <a:xfrm>
            <a:off x="911352"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1" name="Text Placeholder 10">
            <a:extLst>
              <a:ext uri="{FF2B5EF4-FFF2-40B4-BE49-F238E27FC236}">
                <a16:creationId xmlns:a16="http://schemas.microsoft.com/office/drawing/2014/main" id="{0B143611-92A8-4EFD-9C6A-0D18F4DE154D}"/>
              </a:ext>
            </a:extLst>
          </p:cNvPr>
          <p:cNvSpPr>
            <a:spLocks noGrp="1"/>
          </p:cNvSpPr>
          <p:nvPr>
            <p:ph type="body" sz="quarter" idx="15" hasCustomPrompt="1"/>
          </p:nvPr>
        </p:nvSpPr>
        <p:spPr>
          <a:xfrm>
            <a:off x="911352"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3" name="Picture Placeholder 42">
            <a:extLst>
              <a:ext uri="{FF2B5EF4-FFF2-40B4-BE49-F238E27FC236}">
                <a16:creationId xmlns:a16="http://schemas.microsoft.com/office/drawing/2014/main" id="{F1850C15-0C47-405D-A6CC-FC41802A67C8}"/>
              </a:ext>
            </a:extLst>
          </p:cNvPr>
          <p:cNvSpPr>
            <a:spLocks noGrp="1"/>
          </p:cNvSpPr>
          <p:nvPr>
            <p:ph type="pic" sz="quarter" idx="16"/>
          </p:nvPr>
        </p:nvSpPr>
        <p:spPr>
          <a:xfrm>
            <a:off x="366776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2683 w 2103120"/>
              <a:gd name="connsiteY3" fmla="*/ 1371600 h 1371600"/>
              <a:gd name="connsiteX4" fmla="*/ 2102683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2683" y="1371600"/>
                </a:lnTo>
                <a:lnTo>
                  <a:pt x="2102683" y="1266213"/>
                </a:lnTo>
                <a:lnTo>
                  <a:pt x="0" y="1266213"/>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13" name="Text Placeholder 8">
            <a:extLst>
              <a:ext uri="{FF2B5EF4-FFF2-40B4-BE49-F238E27FC236}">
                <a16:creationId xmlns:a16="http://schemas.microsoft.com/office/drawing/2014/main" id="{0224436F-4BCF-481B-B0A9-C4AE888185BE}"/>
              </a:ext>
            </a:extLst>
          </p:cNvPr>
          <p:cNvSpPr>
            <a:spLocks noGrp="1"/>
          </p:cNvSpPr>
          <p:nvPr>
            <p:ph type="body" sz="quarter" idx="17" hasCustomPrompt="1"/>
          </p:nvPr>
        </p:nvSpPr>
        <p:spPr>
          <a:xfrm>
            <a:off x="3666744"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0">
            <a:extLst>
              <a:ext uri="{FF2B5EF4-FFF2-40B4-BE49-F238E27FC236}">
                <a16:creationId xmlns:a16="http://schemas.microsoft.com/office/drawing/2014/main" id="{CE81F848-2A43-484F-8AB0-8E45A1507945}"/>
              </a:ext>
            </a:extLst>
          </p:cNvPr>
          <p:cNvSpPr>
            <a:spLocks noGrp="1"/>
          </p:cNvSpPr>
          <p:nvPr>
            <p:ph type="body" sz="quarter" idx="18" hasCustomPrompt="1"/>
          </p:nvPr>
        </p:nvSpPr>
        <p:spPr>
          <a:xfrm>
            <a:off x="3666744"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2" name="Picture Placeholder 41">
            <a:extLst>
              <a:ext uri="{FF2B5EF4-FFF2-40B4-BE49-F238E27FC236}">
                <a16:creationId xmlns:a16="http://schemas.microsoft.com/office/drawing/2014/main" id="{4BE5C88B-BE08-4186-BF4E-95E5811D1874}"/>
              </a:ext>
            </a:extLst>
          </p:cNvPr>
          <p:cNvSpPr>
            <a:spLocks noGrp="1"/>
          </p:cNvSpPr>
          <p:nvPr>
            <p:ph type="pic" sz="quarter" idx="19"/>
          </p:nvPr>
        </p:nvSpPr>
        <p:spPr>
          <a:xfrm>
            <a:off x="642112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0867 w 2103120"/>
              <a:gd name="connsiteY3" fmla="*/ 1371600 h 1371600"/>
              <a:gd name="connsiteX4" fmla="*/ 2100867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0867" y="1371600"/>
                </a:lnTo>
                <a:lnTo>
                  <a:pt x="2100867" y="1266213"/>
                </a:lnTo>
                <a:lnTo>
                  <a:pt x="0" y="1266213"/>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16" name="Text Placeholder 8">
            <a:extLst>
              <a:ext uri="{FF2B5EF4-FFF2-40B4-BE49-F238E27FC236}">
                <a16:creationId xmlns:a16="http://schemas.microsoft.com/office/drawing/2014/main" id="{AB0DA7E8-8D66-4F86-86F2-604044642B80}"/>
              </a:ext>
            </a:extLst>
          </p:cNvPr>
          <p:cNvSpPr>
            <a:spLocks noGrp="1"/>
          </p:cNvSpPr>
          <p:nvPr>
            <p:ph type="body" sz="quarter" idx="20" hasCustomPrompt="1"/>
          </p:nvPr>
        </p:nvSpPr>
        <p:spPr>
          <a:xfrm>
            <a:off x="6419088"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0">
            <a:extLst>
              <a:ext uri="{FF2B5EF4-FFF2-40B4-BE49-F238E27FC236}">
                <a16:creationId xmlns:a16="http://schemas.microsoft.com/office/drawing/2014/main" id="{3DC8F7DC-7D79-452D-89D4-DC0155C96864}"/>
              </a:ext>
            </a:extLst>
          </p:cNvPr>
          <p:cNvSpPr>
            <a:spLocks noGrp="1"/>
          </p:cNvSpPr>
          <p:nvPr>
            <p:ph type="body" sz="quarter" idx="21" hasCustomPrompt="1"/>
          </p:nvPr>
        </p:nvSpPr>
        <p:spPr>
          <a:xfrm>
            <a:off x="6419088"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1" name="Picture Placeholder 40">
            <a:extLst>
              <a:ext uri="{FF2B5EF4-FFF2-40B4-BE49-F238E27FC236}">
                <a16:creationId xmlns:a16="http://schemas.microsoft.com/office/drawing/2014/main" id="{CF3E2C3A-A072-436A-8C0E-682F06540C4F}"/>
              </a:ext>
            </a:extLst>
          </p:cNvPr>
          <p:cNvSpPr>
            <a:spLocks noGrp="1"/>
          </p:cNvSpPr>
          <p:nvPr>
            <p:ph type="pic" sz="quarter" idx="22"/>
          </p:nvPr>
        </p:nvSpPr>
        <p:spPr>
          <a:xfrm>
            <a:off x="917448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1667 w 2103120"/>
              <a:gd name="connsiteY3" fmla="*/ 1371600 h 1371600"/>
              <a:gd name="connsiteX4" fmla="*/ 2101667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1667" y="1371600"/>
                </a:lnTo>
                <a:lnTo>
                  <a:pt x="2101667" y="1266213"/>
                </a:lnTo>
                <a:lnTo>
                  <a:pt x="0" y="1266213"/>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19" name="Text Placeholder 8">
            <a:extLst>
              <a:ext uri="{FF2B5EF4-FFF2-40B4-BE49-F238E27FC236}">
                <a16:creationId xmlns:a16="http://schemas.microsoft.com/office/drawing/2014/main" id="{0810DF3C-ABDE-477A-AAF0-72B27ED17495}"/>
              </a:ext>
            </a:extLst>
          </p:cNvPr>
          <p:cNvSpPr>
            <a:spLocks noGrp="1"/>
          </p:cNvSpPr>
          <p:nvPr>
            <p:ph type="body" sz="quarter" idx="23" hasCustomPrompt="1"/>
          </p:nvPr>
        </p:nvSpPr>
        <p:spPr>
          <a:xfrm>
            <a:off x="9171432"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0">
            <a:extLst>
              <a:ext uri="{FF2B5EF4-FFF2-40B4-BE49-F238E27FC236}">
                <a16:creationId xmlns:a16="http://schemas.microsoft.com/office/drawing/2014/main" id="{EBB0D63B-5F58-422A-A566-A7DE54E85F3B}"/>
              </a:ext>
            </a:extLst>
          </p:cNvPr>
          <p:cNvSpPr>
            <a:spLocks noGrp="1"/>
          </p:cNvSpPr>
          <p:nvPr>
            <p:ph type="body" sz="quarter" idx="24" hasCustomPrompt="1"/>
          </p:nvPr>
        </p:nvSpPr>
        <p:spPr>
          <a:xfrm>
            <a:off x="9171432"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5" name="Picture Placeholder 44">
            <a:extLst>
              <a:ext uri="{FF2B5EF4-FFF2-40B4-BE49-F238E27FC236}">
                <a16:creationId xmlns:a16="http://schemas.microsoft.com/office/drawing/2014/main" id="{20DAF781-CA6C-43D3-B553-E58DBF509A4A}"/>
              </a:ext>
            </a:extLst>
          </p:cNvPr>
          <p:cNvSpPr>
            <a:spLocks noGrp="1"/>
          </p:cNvSpPr>
          <p:nvPr>
            <p:ph type="pic" sz="quarter" idx="25"/>
          </p:nvPr>
        </p:nvSpPr>
        <p:spPr>
          <a:xfrm>
            <a:off x="91744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276026 h 1371600"/>
              <a:gd name="connsiteX3" fmla="*/ 624 w 2103120"/>
              <a:gd name="connsiteY3" fmla="*/ 1276026 h 1371600"/>
              <a:gd name="connsiteX4" fmla="*/ 624 w 2103120"/>
              <a:gd name="connsiteY4" fmla="*/ 1371600 h 1371600"/>
              <a:gd name="connsiteX5" fmla="*/ 0 w 2103120"/>
              <a:gd name="connsiteY5" fmla="*/ 137160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276026"/>
                </a:lnTo>
                <a:lnTo>
                  <a:pt x="624" y="1276026"/>
                </a:lnTo>
                <a:lnTo>
                  <a:pt x="624" y="1371600"/>
                </a:lnTo>
                <a:lnTo>
                  <a:pt x="0" y="1371600"/>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22" name="Text Placeholder 8">
            <a:extLst>
              <a:ext uri="{FF2B5EF4-FFF2-40B4-BE49-F238E27FC236}">
                <a16:creationId xmlns:a16="http://schemas.microsoft.com/office/drawing/2014/main" id="{E502DEDD-A955-4A8D-9A05-828A01CE551D}"/>
              </a:ext>
            </a:extLst>
          </p:cNvPr>
          <p:cNvSpPr>
            <a:spLocks noGrp="1"/>
          </p:cNvSpPr>
          <p:nvPr>
            <p:ph type="body" sz="quarter" idx="26" hasCustomPrompt="1"/>
          </p:nvPr>
        </p:nvSpPr>
        <p:spPr>
          <a:xfrm>
            <a:off x="914400"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3" name="Text Placeholder 10">
            <a:extLst>
              <a:ext uri="{FF2B5EF4-FFF2-40B4-BE49-F238E27FC236}">
                <a16:creationId xmlns:a16="http://schemas.microsoft.com/office/drawing/2014/main" id="{E76CEA8C-8899-44E0-9F47-106A711A4CC1}"/>
              </a:ext>
            </a:extLst>
          </p:cNvPr>
          <p:cNvSpPr>
            <a:spLocks noGrp="1"/>
          </p:cNvSpPr>
          <p:nvPr>
            <p:ph type="body" sz="quarter" idx="27" hasCustomPrompt="1"/>
          </p:nvPr>
        </p:nvSpPr>
        <p:spPr>
          <a:xfrm>
            <a:off x="914400"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6" name="Picture Placeholder 45">
            <a:extLst>
              <a:ext uri="{FF2B5EF4-FFF2-40B4-BE49-F238E27FC236}">
                <a16:creationId xmlns:a16="http://schemas.microsoft.com/office/drawing/2014/main" id="{4DE21878-7282-49DF-A1B3-B38F5A85F71A}"/>
              </a:ext>
            </a:extLst>
          </p:cNvPr>
          <p:cNvSpPr>
            <a:spLocks noGrp="1"/>
          </p:cNvSpPr>
          <p:nvPr>
            <p:ph type="pic" sz="quarter" idx="28"/>
          </p:nvPr>
        </p:nvSpPr>
        <p:spPr>
          <a:xfrm>
            <a:off x="367080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2728 w 2103120"/>
              <a:gd name="connsiteY3" fmla="*/ 1371600 h 1371600"/>
              <a:gd name="connsiteX4" fmla="*/ 2102728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2728" y="1371600"/>
                </a:lnTo>
                <a:lnTo>
                  <a:pt x="2102728" y="1277995"/>
                </a:lnTo>
                <a:lnTo>
                  <a:pt x="0" y="1277995"/>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25" name="Text Placeholder 8">
            <a:extLst>
              <a:ext uri="{FF2B5EF4-FFF2-40B4-BE49-F238E27FC236}">
                <a16:creationId xmlns:a16="http://schemas.microsoft.com/office/drawing/2014/main" id="{3179BABC-F01C-4C09-BE82-C1C218CA476F}"/>
              </a:ext>
            </a:extLst>
          </p:cNvPr>
          <p:cNvSpPr>
            <a:spLocks noGrp="1"/>
          </p:cNvSpPr>
          <p:nvPr>
            <p:ph type="body" sz="quarter" idx="29" hasCustomPrompt="1"/>
          </p:nvPr>
        </p:nvSpPr>
        <p:spPr>
          <a:xfrm>
            <a:off x="3669792"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6" name="Text Placeholder 10">
            <a:extLst>
              <a:ext uri="{FF2B5EF4-FFF2-40B4-BE49-F238E27FC236}">
                <a16:creationId xmlns:a16="http://schemas.microsoft.com/office/drawing/2014/main" id="{7B1CE826-A5B2-4507-ADB0-BD2BFE4B8BB9}"/>
              </a:ext>
            </a:extLst>
          </p:cNvPr>
          <p:cNvSpPr>
            <a:spLocks noGrp="1"/>
          </p:cNvSpPr>
          <p:nvPr>
            <p:ph type="body" sz="quarter" idx="30" hasCustomPrompt="1"/>
          </p:nvPr>
        </p:nvSpPr>
        <p:spPr>
          <a:xfrm>
            <a:off x="3669792"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7" name="Picture Placeholder 46">
            <a:extLst>
              <a:ext uri="{FF2B5EF4-FFF2-40B4-BE49-F238E27FC236}">
                <a16:creationId xmlns:a16="http://schemas.microsoft.com/office/drawing/2014/main" id="{09624F3D-E589-4C68-B98A-566CCAAA98D1}"/>
              </a:ext>
            </a:extLst>
          </p:cNvPr>
          <p:cNvSpPr>
            <a:spLocks noGrp="1"/>
          </p:cNvSpPr>
          <p:nvPr>
            <p:ph type="pic" sz="quarter" idx="31"/>
          </p:nvPr>
        </p:nvSpPr>
        <p:spPr>
          <a:xfrm>
            <a:off x="642416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098017 w 2103120"/>
              <a:gd name="connsiteY3" fmla="*/ 1371600 h 1371600"/>
              <a:gd name="connsiteX4" fmla="*/ 2098017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098017" y="1371600"/>
                </a:lnTo>
                <a:lnTo>
                  <a:pt x="2098017" y="1277995"/>
                </a:lnTo>
                <a:lnTo>
                  <a:pt x="0" y="1277995"/>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28" name="Text Placeholder 8">
            <a:extLst>
              <a:ext uri="{FF2B5EF4-FFF2-40B4-BE49-F238E27FC236}">
                <a16:creationId xmlns:a16="http://schemas.microsoft.com/office/drawing/2014/main" id="{6F19331A-27CF-4270-B991-C2E97C6E6CA3}"/>
              </a:ext>
            </a:extLst>
          </p:cNvPr>
          <p:cNvSpPr>
            <a:spLocks noGrp="1"/>
          </p:cNvSpPr>
          <p:nvPr>
            <p:ph type="body" sz="quarter" idx="32" hasCustomPrompt="1"/>
          </p:nvPr>
        </p:nvSpPr>
        <p:spPr>
          <a:xfrm>
            <a:off x="6422136"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9" name="Text Placeholder 10">
            <a:extLst>
              <a:ext uri="{FF2B5EF4-FFF2-40B4-BE49-F238E27FC236}">
                <a16:creationId xmlns:a16="http://schemas.microsoft.com/office/drawing/2014/main" id="{C123301D-8AA0-4C65-B928-3902E4793B59}"/>
              </a:ext>
            </a:extLst>
          </p:cNvPr>
          <p:cNvSpPr>
            <a:spLocks noGrp="1"/>
          </p:cNvSpPr>
          <p:nvPr>
            <p:ph type="body" sz="quarter" idx="33" hasCustomPrompt="1"/>
          </p:nvPr>
        </p:nvSpPr>
        <p:spPr>
          <a:xfrm>
            <a:off x="6422136"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8" name="Picture Placeholder 47">
            <a:extLst>
              <a:ext uri="{FF2B5EF4-FFF2-40B4-BE49-F238E27FC236}">
                <a16:creationId xmlns:a16="http://schemas.microsoft.com/office/drawing/2014/main" id="{09B16E22-2B7C-413C-9283-51DBE7DF0F62}"/>
              </a:ext>
            </a:extLst>
          </p:cNvPr>
          <p:cNvSpPr>
            <a:spLocks noGrp="1"/>
          </p:cNvSpPr>
          <p:nvPr>
            <p:ph type="pic" sz="quarter" idx="34"/>
          </p:nvPr>
        </p:nvSpPr>
        <p:spPr>
          <a:xfrm>
            <a:off x="917752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097024 w 2103120"/>
              <a:gd name="connsiteY3" fmla="*/ 1371600 h 1371600"/>
              <a:gd name="connsiteX4" fmla="*/ 2097024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097024" y="1371600"/>
                </a:lnTo>
                <a:lnTo>
                  <a:pt x="2097024" y="1277995"/>
                </a:lnTo>
                <a:lnTo>
                  <a:pt x="0" y="1277995"/>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31" name="Text Placeholder 8">
            <a:extLst>
              <a:ext uri="{FF2B5EF4-FFF2-40B4-BE49-F238E27FC236}">
                <a16:creationId xmlns:a16="http://schemas.microsoft.com/office/drawing/2014/main" id="{9E095B1F-8D49-4766-951D-A60C5BA5DB41}"/>
              </a:ext>
            </a:extLst>
          </p:cNvPr>
          <p:cNvSpPr>
            <a:spLocks noGrp="1"/>
          </p:cNvSpPr>
          <p:nvPr>
            <p:ph type="body" sz="quarter" idx="35" hasCustomPrompt="1"/>
          </p:nvPr>
        </p:nvSpPr>
        <p:spPr>
          <a:xfrm>
            <a:off x="9174480"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32" name="Text Placeholder 10">
            <a:extLst>
              <a:ext uri="{FF2B5EF4-FFF2-40B4-BE49-F238E27FC236}">
                <a16:creationId xmlns:a16="http://schemas.microsoft.com/office/drawing/2014/main" id="{A3C30BF1-DCAF-4FF7-AE62-42A77BBB551F}"/>
              </a:ext>
            </a:extLst>
          </p:cNvPr>
          <p:cNvSpPr>
            <a:spLocks noGrp="1"/>
          </p:cNvSpPr>
          <p:nvPr>
            <p:ph type="body" sz="quarter" idx="36" hasCustomPrompt="1"/>
          </p:nvPr>
        </p:nvSpPr>
        <p:spPr>
          <a:xfrm>
            <a:off x="9174480"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9" name="Rectangle 48">
            <a:extLst>
              <a:ext uri="{FF2B5EF4-FFF2-40B4-BE49-F238E27FC236}">
                <a16:creationId xmlns:a16="http://schemas.microsoft.com/office/drawing/2014/main" id="{554DA5CF-5D2A-43B4-85A8-340C8F7BBA9B}"/>
              </a:ext>
              <a:ext uri="{C183D7F6-B498-43B3-948B-1728B52AA6E4}">
                <adec:decorative xmlns:adec="http://schemas.microsoft.com/office/drawing/2017/decorative" val="1"/>
              </a:ext>
            </a:extLst>
          </p:cNvPr>
          <p:cNvSpPr/>
          <p:nvPr userDrawn="1"/>
        </p:nvSpPr>
        <p:spPr>
          <a:xfrm>
            <a:off x="914542" y="3312119"/>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26B1FEE3-D401-47CB-80E6-52D6DF510D77}"/>
              </a:ext>
              <a:ext uri="{C183D7F6-B498-43B3-948B-1728B52AA6E4}">
                <adec:decorative xmlns:adec="http://schemas.microsoft.com/office/drawing/2017/decorative" val="1"/>
              </a:ext>
            </a:extLst>
          </p:cNvPr>
          <p:cNvSpPr/>
          <p:nvPr userDrawn="1"/>
        </p:nvSpPr>
        <p:spPr>
          <a:xfrm>
            <a:off x="3667323"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98D86A78-C607-45C6-8641-1AF4A5F073EE}"/>
              </a:ext>
              <a:ext uri="{C183D7F6-B498-43B3-948B-1728B52AA6E4}">
                <adec:decorative xmlns:adec="http://schemas.microsoft.com/office/drawing/2017/decorative" val="1"/>
              </a:ext>
            </a:extLst>
          </p:cNvPr>
          <p:cNvSpPr/>
          <p:nvPr userDrawn="1"/>
        </p:nvSpPr>
        <p:spPr>
          <a:xfrm>
            <a:off x="641886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B84BFDA8-0351-4C99-8911-2034DAE3D78E}"/>
              </a:ext>
              <a:ext uri="{C183D7F6-B498-43B3-948B-1728B52AA6E4}">
                <adec:decorative xmlns:adec="http://schemas.microsoft.com/office/drawing/2017/decorative" val="1"/>
              </a:ext>
            </a:extLst>
          </p:cNvPr>
          <p:cNvSpPr/>
          <p:nvPr userDrawn="1"/>
        </p:nvSpPr>
        <p:spPr>
          <a:xfrm>
            <a:off x="917302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1896FDB4-943E-4915-BFB5-FBF28C1F0DB4}"/>
              </a:ext>
              <a:ext uri="{C183D7F6-B498-43B3-948B-1728B52AA6E4}">
                <adec:decorative xmlns:adec="http://schemas.microsoft.com/office/drawing/2017/decorative" val="1"/>
              </a:ext>
            </a:extLst>
          </p:cNvPr>
          <p:cNvSpPr/>
          <p:nvPr userDrawn="1"/>
        </p:nvSpPr>
        <p:spPr>
          <a:xfrm>
            <a:off x="918072" y="5537362"/>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8DE6F848-8616-4A39-B962-93F75C4718F8}"/>
              </a:ext>
              <a:ext uri="{C183D7F6-B498-43B3-948B-1728B52AA6E4}">
                <adec:decorative xmlns:adec="http://schemas.microsoft.com/office/drawing/2017/decorative" val="1"/>
              </a:ext>
            </a:extLst>
          </p:cNvPr>
          <p:cNvSpPr/>
          <p:nvPr userDrawn="1"/>
        </p:nvSpPr>
        <p:spPr>
          <a:xfrm>
            <a:off x="3670416"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506A04BD-9213-47EF-B5B0-2684E430D182}"/>
              </a:ext>
              <a:ext uri="{C183D7F6-B498-43B3-948B-1728B52AA6E4}">
                <adec:decorative xmlns:adec="http://schemas.microsoft.com/office/drawing/2017/decorative" val="1"/>
              </a:ext>
            </a:extLst>
          </p:cNvPr>
          <p:cNvSpPr/>
          <p:nvPr userDrawn="1"/>
        </p:nvSpPr>
        <p:spPr>
          <a:xfrm>
            <a:off x="6419065"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7869DE2A-F897-46B0-B840-A2597892490B}"/>
              </a:ext>
              <a:ext uri="{C183D7F6-B498-43B3-948B-1728B52AA6E4}">
                <adec:decorative xmlns:adec="http://schemas.microsoft.com/office/drawing/2017/decorative" val="1"/>
              </a:ext>
            </a:extLst>
          </p:cNvPr>
          <p:cNvSpPr/>
          <p:nvPr userDrawn="1"/>
        </p:nvSpPr>
        <p:spPr>
          <a:xfrm>
            <a:off x="9171432"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824219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7" y="365760"/>
            <a:ext cx="10515600"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7/14/20XX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9DD0C4E2-C56D-415A-A93E-7E5A3DD9BBEA}"/>
              </a:ext>
            </a:extLst>
          </p:cNvPr>
          <p:cNvSpPr>
            <a:spLocks noGrp="1"/>
          </p:cNvSpPr>
          <p:nvPr>
            <p:ph type="body" sz="quarter" idx="14" hasCustomPrompt="1"/>
          </p:nvPr>
        </p:nvSpPr>
        <p:spPr>
          <a:xfrm>
            <a:off x="914400"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3" name="Text Placeholder 12">
            <a:extLst>
              <a:ext uri="{FF2B5EF4-FFF2-40B4-BE49-F238E27FC236}">
                <a16:creationId xmlns:a16="http://schemas.microsoft.com/office/drawing/2014/main" id="{63466F58-8094-496E-8FA6-A2A07D706ECA}"/>
              </a:ext>
            </a:extLst>
          </p:cNvPr>
          <p:cNvSpPr>
            <a:spLocks noGrp="1"/>
          </p:cNvSpPr>
          <p:nvPr>
            <p:ph type="body" sz="quarter" idx="15" hasCustomPrompt="1"/>
          </p:nvPr>
        </p:nvSpPr>
        <p:spPr>
          <a:xfrm>
            <a:off x="914400"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7" name="Content Placeholder 6">
            <a:extLst>
              <a:ext uri="{FF2B5EF4-FFF2-40B4-BE49-F238E27FC236}">
                <a16:creationId xmlns:a16="http://schemas.microsoft.com/office/drawing/2014/main" id="{27ECF580-8E4E-43A8-957B-F86F1C61ADA4}"/>
              </a:ext>
            </a:extLst>
          </p:cNvPr>
          <p:cNvSpPr>
            <a:spLocks noGrp="1"/>
          </p:cNvSpPr>
          <p:nvPr>
            <p:ph sz="quarter" idx="22" hasCustomPrompt="1"/>
          </p:nvPr>
        </p:nvSpPr>
        <p:spPr>
          <a:xfrm>
            <a:off x="914400"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0" name="Text Placeholder 10">
            <a:extLst>
              <a:ext uri="{FF2B5EF4-FFF2-40B4-BE49-F238E27FC236}">
                <a16:creationId xmlns:a16="http://schemas.microsoft.com/office/drawing/2014/main" id="{58B05749-818D-4447-958A-FEF293220AE8}"/>
              </a:ext>
            </a:extLst>
          </p:cNvPr>
          <p:cNvSpPr>
            <a:spLocks noGrp="1"/>
          </p:cNvSpPr>
          <p:nvPr>
            <p:ph type="body" sz="quarter" idx="23" hasCustomPrompt="1"/>
          </p:nvPr>
        </p:nvSpPr>
        <p:spPr>
          <a:xfrm>
            <a:off x="3602736"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1" name="Text Placeholder 12">
            <a:extLst>
              <a:ext uri="{FF2B5EF4-FFF2-40B4-BE49-F238E27FC236}">
                <a16:creationId xmlns:a16="http://schemas.microsoft.com/office/drawing/2014/main" id="{7F20B9D5-25D9-47F8-A972-A75CCB164FD5}"/>
              </a:ext>
            </a:extLst>
          </p:cNvPr>
          <p:cNvSpPr>
            <a:spLocks noGrp="1"/>
          </p:cNvSpPr>
          <p:nvPr>
            <p:ph type="body" sz="quarter" idx="24" hasCustomPrompt="1"/>
          </p:nvPr>
        </p:nvSpPr>
        <p:spPr>
          <a:xfrm>
            <a:off x="3602736"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2" name="Content Placeholder 6">
            <a:extLst>
              <a:ext uri="{FF2B5EF4-FFF2-40B4-BE49-F238E27FC236}">
                <a16:creationId xmlns:a16="http://schemas.microsoft.com/office/drawing/2014/main" id="{41B075AD-BF48-4749-9202-8150B2107377}"/>
              </a:ext>
            </a:extLst>
          </p:cNvPr>
          <p:cNvSpPr>
            <a:spLocks noGrp="1"/>
          </p:cNvSpPr>
          <p:nvPr>
            <p:ph sz="quarter" idx="25" hasCustomPrompt="1"/>
          </p:nvPr>
        </p:nvSpPr>
        <p:spPr>
          <a:xfrm>
            <a:off x="3603626"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Text Placeholder 10">
            <a:extLst>
              <a:ext uri="{FF2B5EF4-FFF2-40B4-BE49-F238E27FC236}">
                <a16:creationId xmlns:a16="http://schemas.microsoft.com/office/drawing/2014/main" id="{95B953E6-3C98-4798-A4E9-1B1440A15A51}"/>
              </a:ext>
            </a:extLst>
          </p:cNvPr>
          <p:cNvSpPr>
            <a:spLocks noGrp="1"/>
          </p:cNvSpPr>
          <p:nvPr>
            <p:ph type="body" sz="quarter" idx="26" hasCustomPrompt="1"/>
          </p:nvPr>
        </p:nvSpPr>
        <p:spPr>
          <a:xfrm>
            <a:off x="8982077"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4" name="Text Placeholder 12">
            <a:extLst>
              <a:ext uri="{FF2B5EF4-FFF2-40B4-BE49-F238E27FC236}">
                <a16:creationId xmlns:a16="http://schemas.microsoft.com/office/drawing/2014/main" id="{65B3E813-F032-4E15-B3D8-B0B967E18400}"/>
              </a:ext>
            </a:extLst>
          </p:cNvPr>
          <p:cNvSpPr>
            <a:spLocks noGrp="1"/>
          </p:cNvSpPr>
          <p:nvPr>
            <p:ph type="body" sz="quarter" idx="27" hasCustomPrompt="1"/>
          </p:nvPr>
        </p:nvSpPr>
        <p:spPr>
          <a:xfrm>
            <a:off x="8982077"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5" name="Content Placeholder 6">
            <a:extLst>
              <a:ext uri="{FF2B5EF4-FFF2-40B4-BE49-F238E27FC236}">
                <a16:creationId xmlns:a16="http://schemas.microsoft.com/office/drawing/2014/main" id="{3A1AE7A9-C278-4553-BA87-9A37448FE965}"/>
              </a:ext>
            </a:extLst>
          </p:cNvPr>
          <p:cNvSpPr>
            <a:spLocks noGrp="1"/>
          </p:cNvSpPr>
          <p:nvPr>
            <p:ph sz="quarter" idx="28" hasCustomPrompt="1"/>
          </p:nvPr>
        </p:nvSpPr>
        <p:spPr>
          <a:xfrm>
            <a:off x="8982077"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6" name="Text Placeholder 10">
            <a:extLst>
              <a:ext uri="{FF2B5EF4-FFF2-40B4-BE49-F238E27FC236}">
                <a16:creationId xmlns:a16="http://schemas.microsoft.com/office/drawing/2014/main" id="{1408D2FA-A2B1-4447-8C50-0F16D70CE9D2}"/>
              </a:ext>
            </a:extLst>
          </p:cNvPr>
          <p:cNvSpPr>
            <a:spLocks noGrp="1"/>
          </p:cNvSpPr>
          <p:nvPr>
            <p:ph type="body" sz="quarter" idx="29" hasCustomPrompt="1"/>
          </p:nvPr>
        </p:nvSpPr>
        <p:spPr>
          <a:xfrm>
            <a:off x="6291072"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7" name="Text Placeholder 12">
            <a:extLst>
              <a:ext uri="{FF2B5EF4-FFF2-40B4-BE49-F238E27FC236}">
                <a16:creationId xmlns:a16="http://schemas.microsoft.com/office/drawing/2014/main" id="{68834F1C-0151-4D96-9804-08CAEEDB3495}"/>
              </a:ext>
            </a:extLst>
          </p:cNvPr>
          <p:cNvSpPr>
            <a:spLocks noGrp="1"/>
          </p:cNvSpPr>
          <p:nvPr>
            <p:ph type="body" sz="quarter" idx="30" hasCustomPrompt="1"/>
          </p:nvPr>
        </p:nvSpPr>
        <p:spPr>
          <a:xfrm>
            <a:off x="6291072"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8" name="Content Placeholder 6">
            <a:extLst>
              <a:ext uri="{FF2B5EF4-FFF2-40B4-BE49-F238E27FC236}">
                <a16:creationId xmlns:a16="http://schemas.microsoft.com/office/drawing/2014/main" id="{DB26BE5E-69FC-43BF-BD74-25B62546B252}"/>
              </a:ext>
            </a:extLst>
          </p:cNvPr>
          <p:cNvSpPr>
            <a:spLocks noGrp="1"/>
          </p:cNvSpPr>
          <p:nvPr>
            <p:ph sz="quarter" idx="31" hasCustomPrompt="1"/>
          </p:nvPr>
        </p:nvSpPr>
        <p:spPr>
          <a:xfrm>
            <a:off x="6292852"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9" name="Text Placeholder 12">
            <a:extLst>
              <a:ext uri="{FF2B5EF4-FFF2-40B4-BE49-F238E27FC236}">
                <a16:creationId xmlns:a16="http://schemas.microsoft.com/office/drawing/2014/main" id="{E9D71C6C-8090-42D9-AA7D-9D858A089829}"/>
              </a:ext>
            </a:extLst>
          </p:cNvPr>
          <p:cNvSpPr>
            <a:spLocks noGrp="1"/>
          </p:cNvSpPr>
          <p:nvPr>
            <p:ph type="body" sz="quarter" idx="32" hasCustomPrompt="1"/>
          </p:nvPr>
        </p:nvSpPr>
        <p:spPr>
          <a:xfrm>
            <a:off x="914400"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0" name="Text Placeholder 12">
            <a:extLst>
              <a:ext uri="{FF2B5EF4-FFF2-40B4-BE49-F238E27FC236}">
                <a16:creationId xmlns:a16="http://schemas.microsoft.com/office/drawing/2014/main" id="{ADBCB0A2-01FA-4A56-9187-2141478D277E}"/>
              </a:ext>
            </a:extLst>
          </p:cNvPr>
          <p:cNvSpPr>
            <a:spLocks noGrp="1"/>
          </p:cNvSpPr>
          <p:nvPr>
            <p:ph type="body" sz="quarter" idx="33" hasCustomPrompt="1"/>
          </p:nvPr>
        </p:nvSpPr>
        <p:spPr>
          <a:xfrm>
            <a:off x="3602736"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1" name="Text Placeholder 12">
            <a:extLst>
              <a:ext uri="{FF2B5EF4-FFF2-40B4-BE49-F238E27FC236}">
                <a16:creationId xmlns:a16="http://schemas.microsoft.com/office/drawing/2014/main" id="{A8DA037D-3115-4D06-B62B-8B2361C1B73D}"/>
              </a:ext>
            </a:extLst>
          </p:cNvPr>
          <p:cNvSpPr>
            <a:spLocks noGrp="1"/>
          </p:cNvSpPr>
          <p:nvPr>
            <p:ph type="body" sz="quarter" idx="34" hasCustomPrompt="1"/>
          </p:nvPr>
        </p:nvSpPr>
        <p:spPr>
          <a:xfrm>
            <a:off x="8982077"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2" name="Text Placeholder 12">
            <a:extLst>
              <a:ext uri="{FF2B5EF4-FFF2-40B4-BE49-F238E27FC236}">
                <a16:creationId xmlns:a16="http://schemas.microsoft.com/office/drawing/2014/main" id="{2CE21E27-DF2A-4809-8004-DBD3CB8C9D75}"/>
              </a:ext>
            </a:extLst>
          </p:cNvPr>
          <p:cNvSpPr>
            <a:spLocks noGrp="1"/>
          </p:cNvSpPr>
          <p:nvPr>
            <p:ph type="body" sz="quarter" idx="35" hasCustomPrompt="1"/>
          </p:nvPr>
        </p:nvSpPr>
        <p:spPr>
          <a:xfrm>
            <a:off x="6291072"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1628668314"/>
      </p:ext>
    </p:extLst>
  </p:cSld>
  <p:clrMapOvr>
    <a:masterClrMapping/>
  </p:clrMapOvr>
  <p:extLst>
    <p:ext uri="{DCECCB84-F9BA-43D5-87BE-67443E8EF086}">
      <p15:sldGuideLst xmlns:p15="http://schemas.microsoft.com/office/powerpoint/2012/main">
        <p15:guide id="1" orient="horz" pos="912">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0D8038A-5827-4846-97D5-0DEF7A92C9C5}"/>
              </a:ext>
            </a:extLst>
          </p:cNvPr>
          <p:cNvSpPr>
            <a:spLocks noGrp="1"/>
          </p:cNvSpPr>
          <p:nvPr>
            <p:ph type="pic" sz="quarter" idx="13"/>
          </p:nvPr>
        </p:nvSpPr>
        <p:spPr>
          <a:xfrm>
            <a:off x="228600" y="0"/>
            <a:ext cx="11961876" cy="6858000"/>
          </a:xfrm>
          <a:custGeom>
            <a:avLst/>
            <a:gdLst>
              <a:gd name="connsiteX0" fmla="*/ 0 w 11961876"/>
              <a:gd name="connsiteY0" fmla="*/ 0 h 6858000"/>
              <a:gd name="connsiteX1" fmla="*/ 11961876 w 11961876"/>
              <a:gd name="connsiteY1" fmla="*/ 0 h 6858000"/>
              <a:gd name="connsiteX2" fmla="*/ 11961876 w 11961876"/>
              <a:gd name="connsiteY2" fmla="*/ 6858000 h 6858000"/>
              <a:gd name="connsiteX3" fmla="*/ 0 w 119618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961876" h="6858000">
                <a:moveTo>
                  <a:pt x="0" y="0"/>
                </a:moveTo>
                <a:lnTo>
                  <a:pt x="11961876" y="0"/>
                </a:lnTo>
                <a:lnTo>
                  <a:pt x="11961876"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199" y="2578608"/>
            <a:ext cx="4297680" cy="914400"/>
          </a:xfrm>
        </p:spPr>
        <p:txBody>
          <a:bodyPr anchor="b" anchorCtr="0"/>
          <a:lstStyle/>
          <a:p>
            <a:r>
              <a:rPr lang="en-US" dirty="0"/>
              <a:t>CLICK TO EDIT TITLE </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838199" y="3721608"/>
            <a:ext cx="4297680" cy="2286000"/>
          </a:xfrm>
        </p:spPr>
        <p:txBody>
          <a:bodyPr>
            <a:normAutofit/>
          </a:bodyPr>
          <a:lstStyle>
            <a:lvl1pPr marL="0" indent="0">
              <a:lnSpc>
                <a:spcPts val="2400"/>
              </a:lnSpc>
              <a:buNone/>
              <a:defRPr sz="1400"/>
            </a:lvl1pPr>
            <a:lvl2pPr marL="457200" indent="0">
              <a:lnSpc>
                <a:spcPct val="100000"/>
              </a:lnSpc>
              <a:buNone/>
              <a:defRPr sz="1600"/>
            </a:lvl2pPr>
            <a:lvl3pPr marL="914400" indent="0">
              <a:lnSpc>
                <a:spcPct val="100000"/>
              </a:lnSpc>
              <a:buNone/>
              <a:defRPr sz="1600"/>
            </a:lvl3pPr>
            <a:lvl4pPr marL="1371600" indent="0">
              <a:lnSpc>
                <a:spcPct val="100000"/>
              </a:lnSpc>
              <a:buNone/>
              <a:defRPr sz="1600"/>
            </a:lvl4pPr>
            <a:lvl5pPr marL="1828800" indent="0">
              <a:lnSpc>
                <a:spcPct val="1000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7/14/20XX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Rectangle 9">
            <a:extLst>
              <a:ext uri="{FF2B5EF4-FFF2-40B4-BE49-F238E27FC236}">
                <a16:creationId xmlns:a16="http://schemas.microsoft.com/office/drawing/2014/main" id="{E3A951D3-FDD2-4A48-9F77-7EB69F3AAC62}"/>
              </a:ext>
              <a:ext uri="{C183D7F6-B498-43B3-948B-1728B52AA6E4}">
                <adec:decorative xmlns:adec="http://schemas.microsoft.com/office/drawing/2017/decorative" val="1"/>
              </a:ext>
            </a:extLst>
          </p:cNvPr>
          <p:cNvSpPr/>
          <p:nvPr userDrawn="1"/>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0D24C9D2-B921-4FAF-8173-CF9B37D4F8FA}"/>
              </a:ext>
            </a:extLst>
          </p:cNvPr>
          <p:cNvSpPr>
            <a:spLocks noGrp="1"/>
          </p:cNvSpPr>
          <p:nvPr>
            <p:ph type="body" sz="quarter" idx="14" hasCustomPrompt="1"/>
          </p:nvPr>
        </p:nvSpPr>
        <p:spPr>
          <a:xfrm>
            <a:off x="10713720" y="-68580"/>
            <a:ext cx="1737360" cy="6858000"/>
          </a:xfrm>
        </p:spPr>
        <p:txBody>
          <a:bodyPr vert="vert270" anchor="t">
            <a:noAutofit/>
          </a:bodyPr>
          <a:lstStyle>
            <a:lvl1pPr marL="0" indent="0">
              <a:spcBef>
                <a:spcPts val="0"/>
              </a:spcBef>
              <a:buNone/>
              <a:defRPr sz="135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About</a:t>
            </a:r>
          </a:p>
        </p:txBody>
      </p:sp>
    </p:spTree>
    <p:extLst>
      <p:ext uri="{BB962C8B-B14F-4D97-AF65-F5344CB8AC3E}">
        <p14:creationId xmlns:p14="http://schemas.microsoft.com/office/powerpoint/2010/main" val="36448595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0F1B0119-8B53-4329-89FD-7688250A12F9}"/>
              </a:ext>
            </a:extLst>
          </p:cNvPr>
          <p:cNvSpPr>
            <a:spLocks noGrp="1"/>
          </p:cNvSpPr>
          <p:nvPr>
            <p:ph type="pic" sz="quarter" idx="13"/>
          </p:nvPr>
        </p:nvSpPr>
        <p:spPr>
          <a:xfrm>
            <a:off x="458724" y="481369"/>
            <a:ext cx="11274552" cy="2743200"/>
          </a:xfrm>
          <a:custGeom>
            <a:avLst/>
            <a:gdLst>
              <a:gd name="connsiteX0" fmla="*/ 0 w 11274552"/>
              <a:gd name="connsiteY0" fmla="*/ 0 h 2743200"/>
              <a:gd name="connsiteX1" fmla="*/ 11274552 w 11274552"/>
              <a:gd name="connsiteY1" fmla="*/ 0 h 2743200"/>
              <a:gd name="connsiteX2" fmla="*/ 11274552 w 11274552"/>
              <a:gd name="connsiteY2" fmla="*/ 2743200 h 2743200"/>
              <a:gd name="connsiteX3" fmla="*/ 5730217 w 11274552"/>
              <a:gd name="connsiteY3" fmla="*/ 2743200 h 2743200"/>
              <a:gd name="connsiteX4" fmla="*/ 5730217 w 11274552"/>
              <a:gd name="connsiteY4" fmla="*/ 1118831 h 2743200"/>
              <a:gd name="connsiteX5" fmla="*/ 5522399 w 11274552"/>
              <a:gd name="connsiteY5" fmla="*/ 1118831 h 2743200"/>
              <a:gd name="connsiteX6" fmla="*/ 5522399 w 11274552"/>
              <a:gd name="connsiteY6" fmla="*/ 2743200 h 2743200"/>
              <a:gd name="connsiteX7" fmla="*/ 0 w 11274552"/>
              <a:gd name="connsiteY7" fmla="*/ 274320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74552" h="2743200">
                <a:moveTo>
                  <a:pt x="0" y="0"/>
                </a:moveTo>
                <a:lnTo>
                  <a:pt x="11274552" y="0"/>
                </a:lnTo>
                <a:lnTo>
                  <a:pt x="11274552" y="2743200"/>
                </a:lnTo>
                <a:lnTo>
                  <a:pt x="5730217" y="2743200"/>
                </a:lnTo>
                <a:lnTo>
                  <a:pt x="5730217" y="1118831"/>
                </a:lnTo>
                <a:lnTo>
                  <a:pt x="5522399" y="1118831"/>
                </a:lnTo>
                <a:lnTo>
                  <a:pt x="5522399" y="2743200"/>
                </a:lnTo>
                <a:lnTo>
                  <a:pt x="0" y="27432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3592386"/>
            <a:ext cx="4572000" cy="1325563"/>
          </a:xfrm>
        </p:spPr>
        <p:txBody>
          <a:bodyPr anchor="t" anchorCtr="0"/>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7/14/20XX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15" name="Text Placeholder 12">
            <a:extLst>
              <a:ext uri="{FF2B5EF4-FFF2-40B4-BE49-F238E27FC236}">
                <a16:creationId xmlns:a16="http://schemas.microsoft.com/office/drawing/2014/main" id="{FEDD6309-46B2-4D7D-A1E2-8F04609BF7B3}"/>
              </a:ext>
            </a:extLst>
          </p:cNvPr>
          <p:cNvSpPr>
            <a:spLocks noGrp="1"/>
          </p:cNvSpPr>
          <p:nvPr>
            <p:ph type="body" sz="quarter" idx="17" hasCustomPrompt="1"/>
          </p:nvPr>
        </p:nvSpPr>
        <p:spPr>
          <a:xfrm>
            <a:off x="6489391" y="3546349"/>
            <a:ext cx="5248656" cy="1920240"/>
          </a:xfrm>
        </p:spPr>
        <p:txBody>
          <a:bodyPr>
            <a:no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1" name="Rectangle 10">
            <a:extLst>
              <a:ext uri="{FF2B5EF4-FFF2-40B4-BE49-F238E27FC236}">
                <a16:creationId xmlns:a16="http://schemas.microsoft.com/office/drawing/2014/main" id="{95C8E637-78B0-4855-A6B1-C2DE56F3644F}"/>
              </a:ext>
              <a:ext uri="{C183D7F6-B498-43B3-948B-1728B52AA6E4}">
                <adec:decorative xmlns:adec="http://schemas.microsoft.com/office/drawing/2017/decorative" val="1"/>
              </a:ext>
            </a:extLst>
          </p:cNvPr>
          <p:cNvSpPr/>
          <p:nvPr userDrawn="1"/>
        </p:nvSpPr>
        <p:spPr>
          <a:xfrm>
            <a:off x="5981123" y="1600200"/>
            <a:ext cx="207818" cy="34671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2">
            <a:extLst>
              <a:ext uri="{FF2B5EF4-FFF2-40B4-BE49-F238E27FC236}">
                <a16:creationId xmlns:a16="http://schemas.microsoft.com/office/drawing/2014/main" id="{89A89CDF-EE53-4D5A-BA2F-B21F454E10AE}"/>
              </a:ext>
            </a:extLst>
          </p:cNvPr>
          <p:cNvSpPr>
            <a:spLocks noGrp="1"/>
          </p:cNvSpPr>
          <p:nvPr>
            <p:ph type="body" sz="quarter" idx="14" hasCustomPrompt="1"/>
          </p:nvPr>
        </p:nvSpPr>
        <p:spPr>
          <a:xfrm>
            <a:off x="5239512" y="5503164"/>
            <a:ext cx="6958584" cy="1371600"/>
          </a:xfrm>
        </p:spPr>
        <p:txBody>
          <a:bodyPr vert="horz" bIns="0" anchor="t">
            <a:noAutofit/>
          </a:bodyPr>
          <a:lstStyle>
            <a:lvl1pPr marL="0" indent="0" algn="r">
              <a:lnSpc>
                <a:spcPct val="100000"/>
              </a:lnSpc>
              <a:spcBef>
                <a:spcPts val="0"/>
              </a:spcBef>
              <a:buNone/>
              <a:defRPr sz="11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Summary</a:t>
            </a:r>
          </a:p>
        </p:txBody>
      </p:sp>
    </p:spTree>
    <p:extLst>
      <p:ext uri="{BB962C8B-B14F-4D97-AF65-F5344CB8AC3E}">
        <p14:creationId xmlns:p14="http://schemas.microsoft.com/office/powerpoint/2010/main" val="4266790934"/>
      </p:ext>
    </p:extLst>
  </p:cSld>
  <p:clrMapOvr>
    <a:masterClrMapping/>
  </p:clrMapOvr>
  <p:extLst>
    <p:ext uri="{DCECCB84-F9BA-43D5-87BE-67443E8EF086}">
      <p15:sldGuideLst xmlns:p15="http://schemas.microsoft.com/office/powerpoint/2012/main">
        <p15:guide id="1" orient="horz" pos="912">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4ED48F4-DBCF-44E9-BDD6-E6E63CAB7350}"/>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3423562 h 6858000"/>
              <a:gd name="connsiteX3" fmla="*/ 7502172 w 12188952"/>
              <a:gd name="connsiteY3" fmla="*/ 3423562 h 6858000"/>
              <a:gd name="connsiteX4" fmla="*/ 7502172 w 12188952"/>
              <a:gd name="connsiteY4" fmla="*/ 3652162 h 6858000"/>
              <a:gd name="connsiteX5" fmla="*/ 12188952 w 12188952"/>
              <a:gd name="connsiteY5" fmla="*/ 3652162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3423562"/>
                </a:lnTo>
                <a:lnTo>
                  <a:pt x="7502172" y="3423562"/>
                </a:lnTo>
                <a:lnTo>
                  <a:pt x="7502172" y="3652162"/>
                </a:lnTo>
                <a:lnTo>
                  <a:pt x="12188952" y="3652162"/>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7/14/20XX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9" name="Content Placeholder 2">
            <a:extLst>
              <a:ext uri="{FF2B5EF4-FFF2-40B4-BE49-F238E27FC236}">
                <a16:creationId xmlns:a16="http://schemas.microsoft.com/office/drawing/2014/main" id="{77D5655F-601C-49CF-925B-4467144804D6}"/>
              </a:ext>
            </a:extLst>
          </p:cNvPr>
          <p:cNvSpPr>
            <a:spLocks noGrp="1"/>
          </p:cNvSpPr>
          <p:nvPr>
            <p:ph idx="14" hasCustomPrompt="1"/>
          </p:nvPr>
        </p:nvSpPr>
        <p:spPr>
          <a:xfrm>
            <a:off x="7467603" y="4681728"/>
            <a:ext cx="3838731" cy="1645920"/>
          </a:xfrm>
        </p:spPr>
        <p:txBody>
          <a:bodyPr>
            <a:normAutofit/>
          </a:bodyPr>
          <a:lstStyle>
            <a:lvl1pPr marL="0" indent="0">
              <a:lnSpc>
                <a:spcPct val="100000"/>
              </a:lnSpc>
              <a:buNone/>
              <a:defRPr sz="1400">
                <a:solidFill>
                  <a:schemeClr val="bg1"/>
                </a:solidFill>
              </a:defRPr>
            </a:lvl1pPr>
            <a:lvl2pPr marL="457200" indent="0">
              <a:lnSpc>
                <a:spcPct val="100000"/>
              </a:lnSpc>
              <a:buNone/>
              <a:defRPr sz="1600"/>
            </a:lvl2pPr>
            <a:lvl3pPr marL="914400" indent="0">
              <a:lnSpc>
                <a:spcPct val="100000"/>
              </a:lnSpc>
              <a:buNone/>
              <a:defRPr sz="1600"/>
            </a:lvl3pPr>
            <a:lvl4pPr marL="1371600" indent="0">
              <a:lnSpc>
                <a:spcPct val="100000"/>
              </a:lnSpc>
              <a:buNone/>
              <a:defRPr sz="1600"/>
            </a:lvl4pPr>
            <a:lvl5pPr marL="1828800" indent="0">
              <a:lnSpc>
                <a:spcPct val="100000"/>
              </a:lnSpc>
              <a:buNone/>
              <a:defRPr sz="1600"/>
            </a:lvl5pPr>
          </a:lstStyle>
          <a:p>
            <a:pPr lvl="0"/>
            <a:r>
              <a:rPr lang="en-US" dirty="0"/>
              <a:t>Click to edit text</a:t>
            </a:r>
          </a:p>
        </p:txBody>
      </p:sp>
      <p:sp>
        <p:nvSpPr>
          <p:cNvPr id="12" name="Rectangle 11">
            <a:extLst>
              <a:ext uri="{FF2B5EF4-FFF2-40B4-BE49-F238E27FC236}">
                <a16:creationId xmlns:a16="http://schemas.microsoft.com/office/drawing/2014/main" id="{53A4EE02-E082-4906-9F26-21DA131BE270}"/>
              </a:ext>
              <a:ext uri="{C183D7F6-B498-43B3-948B-1728B52AA6E4}">
                <adec:decorative xmlns:adec="http://schemas.microsoft.com/office/drawing/2017/decorative" val="1"/>
              </a:ext>
            </a:extLst>
          </p:cNvPr>
          <p:cNvSpPr/>
          <p:nvPr userDrawn="1"/>
        </p:nvSpPr>
        <p:spPr>
          <a:xfrm>
            <a:off x="7503696" y="3423562"/>
            <a:ext cx="46867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49F40A-2F72-4059-80C0-FD3038B0C3D5}"/>
              </a:ext>
            </a:extLst>
          </p:cNvPr>
          <p:cNvSpPr>
            <a:spLocks noGrp="1"/>
          </p:cNvSpPr>
          <p:nvPr>
            <p:ph type="title"/>
          </p:nvPr>
        </p:nvSpPr>
        <p:spPr>
          <a:xfrm>
            <a:off x="7465854" y="3941064"/>
            <a:ext cx="3840480" cy="640080"/>
          </a:xfrm>
        </p:spPr>
        <p:txBody>
          <a:bodyPr anchor="t"/>
          <a:lstStyle>
            <a:lvl1pPr>
              <a:spcBef>
                <a:spcPts val="1000"/>
              </a:spcBef>
              <a:defRPr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1831765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7/14/20XX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7/14/20XX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dirty="0"/>
              <a:t>7/14/20XX</a:t>
            </a:r>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473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6A9CEDC6-C07A-4AA6-A03A-799447ACA932}"/>
              </a:ext>
            </a:extLst>
          </p:cNvPr>
          <p:cNvSpPr>
            <a:spLocks noGrp="1"/>
          </p:cNvSpPr>
          <p:nvPr>
            <p:ph type="pic" sz="quarter" idx="13"/>
          </p:nvPr>
        </p:nvSpPr>
        <p:spPr>
          <a:xfrm>
            <a:off x="1524" y="0"/>
            <a:ext cx="12188952" cy="6858000"/>
          </a:xfrm>
          <a:custGeom>
            <a:avLst/>
            <a:gdLst>
              <a:gd name="connsiteX0" fmla="*/ 10025044 w 12188952"/>
              <a:gd name="connsiteY0" fmla="*/ 1464945 h 6858000"/>
              <a:gd name="connsiteX1" fmla="*/ 10025044 w 12188952"/>
              <a:gd name="connsiteY1" fmla="*/ 6219825 h 6858000"/>
              <a:gd name="connsiteX2" fmla="*/ 10253644 w 12188952"/>
              <a:gd name="connsiteY2" fmla="*/ 6219825 h 6858000"/>
              <a:gd name="connsiteX3" fmla="*/ 10253644 w 12188952"/>
              <a:gd name="connsiteY3" fmla="*/ 1464945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10025044" y="1464945"/>
                </a:moveTo>
                <a:lnTo>
                  <a:pt x="10025044" y="6219825"/>
                </a:lnTo>
                <a:lnTo>
                  <a:pt x="10253644" y="6219825"/>
                </a:lnTo>
                <a:lnTo>
                  <a:pt x="10253644" y="1464945"/>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7109C03-4D2D-4A2D-AC74-49353ED38B56}"/>
              </a:ext>
            </a:extLst>
          </p:cNvPr>
          <p:cNvSpPr>
            <a:spLocks noGrp="1"/>
          </p:cNvSpPr>
          <p:nvPr>
            <p:ph type="body" sz="quarter" idx="25"/>
          </p:nvPr>
        </p:nvSpPr>
        <p:spPr>
          <a:xfrm>
            <a:off x="0" y="1465263"/>
            <a:ext cx="10026650" cy="4754562"/>
          </a:xfrm>
          <a:solidFill>
            <a:schemeClr val="bg1">
              <a:alpha val="93000"/>
            </a:schemeClr>
          </a:solidFill>
        </p:spPr>
        <p:txBody>
          <a:bodyPr lIns="1005840" tIns="502920">
            <a:noAutofit/>
          </a:bodyPr>
          <a:lstStyle>
            <a:lvl1pPr marL="0" indent="0">
              <a:buNone/>
              <a:defRPr sz="1800" cap="all" baseline="0">
                <a:solidFill>
                  <a:schemeClr val="accent1"/>
                </a:solidFill>
                <a:latin typeface="+mj-lt"/>
              </a:defRPr>
            </a:lvl1pPr>
          </a:lstStyle>
          <a:p>
            <a:pPr lvl="0"/>
            <a:r>
              <a:rPr lang="en-US"/>
              <a:t>Click to edit Master text styles</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4400" y="365125"/>
            <a:ext cx="8562475" cy="1325563"/>
          </a:xfrm>
        </p:spPr>
        <p:txBody>
          <a:bodyPr/>
          <a:lstStyle>
            <a:lvl1pPr>
              <a:defRPr>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7/14/20XX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23" name="Text Placeholder 12">
            <a:extLst>
              <a:ext uri="{FF2B5EF4-FFF2-40B4-BE49-F238E27FC236}">
                <a16:creationId xmlns:a16="http://schemas.microsoft.com/office/drawing/2014/main" id="{9EDE4DA5-D561-434E-9452-95025C316A45}"/>
              </a:ext>
            </a:extLst>
          </p:cNvPr>
          <p:cNvSpPr>
            <a:spLocks noGrp="1"/>
          </p:cNvSpPr>
          <p:nvPr>
            <p:ph type="body" sz="quarter" idx="24" hasCustomPrompt="1"/>
          </p:nvPr>
        </p:nvSpPr>
        <p:spPr>
          <a:xfrm>
            <a:off x="10734040" y="-68580"/>
            <a:ext cx="1737360" cy="6858000"/>
          </a:xfrm>
        </p:spPr>
        <p:txBody>
          <a:bodyPr vert="vert270" anchor="t">
            <a:noAutofit/>
          </a:bodyPr>
          <a:lstStyle>
            <a:lvl1pPr marL="0" indent="0">
              <a:spcBef>
                <a:spcPts val="0"/>
              </a:spcBef>
              <a:buNone/>
              <a:defRPr sz="13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Problem</a:t>
            </a:r>
          </a:p>
        </p:txBody>
      </p:sp>
      <p:sp>
        <p:nvSpPr>
          <p:cNvPr id="27" name="Rectangle 26">
            <a:extLst>
              <a:ext uri="{FF2B5EF4-FFF2-40B4-BE49-F238E27FC236}">
                <a16:creationId xmlns:a16="http://schemas.microsoft.com/office/drawing/2014/main" id="{3A8936FC-DF00-4C6C-A5FA-13B0BFCC3E58}"/>
              </a:ext>
            </a:extLst>
          </p:cNvPr>
          <p:cNvSpPr/>
          <p:nvPr userDrawn="1"/>
        </p:nvSpPr>
        <p:spPr>
          <a:xfrm>
            <a:off x="10026568" y="1464945"/>
            <a:ext cx="228600" cy="47548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13">
            <a:extLst>
              <a:ext uri="{FF2B5EF4-FFF2-40B4-BE49-F238E27FC236}">
                <a16:creationId xmlns:a16="http://schemas.microsoft.com/office/drawing/2014/main" id="{C25BE32D-3FC4-4B1B-808E-E2897BC2F70F}"/>
              </a:ext>
            </a:extLst>
          </p:cNvPr>
          <p:cNvSpPr>
            <a:spLocks noGrp="1"/>
          </p:cNvSpPr>
          <p:nvPr>
            <p:ph type="body" sz="quarter" idx="15" hasCustomPrompt="1"/>
          </p:nvPr>
        </p:nvSpPr>
        <p:spPr>
          <a:xfrm>
            <a:off x="914274" y="2242336"/>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413E5A31-C8FF-4B6C-AE00-99F85789634D}"/>
              </a:ext>
            </a:extLst>
          </p:cNvPr>
          <p:cNvSpPr>
            <a:spLocks noGrp="1"/>
          </p:cNvSpPr>
          <p:nvPr>
            <p:ph type="body" sz="quarter" idx="16" hasCustomPrompt="1"/>
          </p:nvPr>
        </p:nvSpPr>
        <p:spPr>
          <a:xfrm>
            <a:off x="914525" y="3218688"/>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6" name="Text Placeholder 13">
            <a:extLst>
              <a:ext uri="{FF2B5EF4-FFF2-40B4-BE49-F238E27FC236}">
                <a16:creationId xmlns:a16="http://schemas.microsoft.com/office/drawing/2014/main" id="{99346137-3239-4162-9799-29D8E0B44CA8}"/>
              </a:ext>
            </a:extLst>
          </p:cNvPr>
          <p:cNvSpPr>
            <a:spLocks noGrp="1"/>
          </p:cNvSpPr>
          <p:nvPr>
            <p:ph type="body" sz="quarter" idx="17" hasCustomPrompt="1"/>
          </p:nvPr>
        </p:nvSpPr>
        <p:spPr>
          <a:xfrm>
            <a:off x="914399" y="3545967"/>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7" name="Text Placeholder 10">
            <a:extLst>
              <a:ext uri="{FF2B5EF4-FFF2-40B4-BE49-F238E27FC236}">
                <a16:creationId xmlns:a16="http://schemas.microsoft.com/office/drawing/2014/main" id="{BDD18F8A-C2BE-429D-BB7C-9390EEEE5261}"/>
              </a:ext>
            </a:extLst>
          </p:cNvPr>
          <p:cNvSpPr>
            <a:spLocks noGrp="1"/>
          </p:cNvSpPr>
          <p:nvPr>
            <p:ph type="body" sz="quarter" idx="18" hasCustomPrompt="1"/>
          </p:nvPr>
        </p:nvSpPr>
        <p:spPr>
          <a:xfrm>
            <a:off x="5590801" y="1916113"/>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8" name="Text Placeholder 13">
            <a:extLst>
              <a:ext uri="{FF2B5EF4-FFF2-40B4-BE49-F238E27FC236}">
                <a16:creationId xmlns:a16="http://schemas.microsoft.com/office/drawing/2014/main" id="{AFDC9EA4-0AAA-467C-9B89-6966F6E4BB03}"/>
              </a:ext>
            </a:extLst>
          </p:cNvPr>
          <p:cNvSpPr>
            <a:spLocks noGrp="1"/>
          </p:cNvSpPr>
          <p:nvPr>
            <p:ph type="body" sz="quarter" idx="19" hasCustomPrompt="1"/>
          </p:nvPr>
        </p:nvSpPr>
        <p:spPr>
          <a:xfrm>
            <a:off x="5590675" y="2242336"/>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9" name="Text Placeholder 10">
            <a:extLst>
              <a:ext uri="{FF2B5EF4-FFF2-40B4-BE49-F238E27FC236}">
                <a16:creationId xmlns:a16="http://schemas.microsoft.com/office/drawing/2014/main" id="{31ECD896-8F8E-404E-BBAD-FBFCBBE3DFEF}"/>
              </a:ext>
            </a:extLst>
          </p:cNvPr>
          <p:cNvSpPr>
            <a:spLocks noGrp="1"/>
          </p:cNvSpPr>
          <p:nvPr>
            <p:ph type="body" sz="quarter" idx="20" hasCustomPrompt="1"/>
          </p:nvPr>
        </p:nvSpPr>
        <p:spPr>
          <a:xfrm>
            <a:off x="5590801" y="3218688"/>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0" name="Text Placeholder 13">
            <a:extLst>
              <a:ext uri="{FF2B5EF4-FFF2-40B4-BE49-F238E27FC236}">
                <a16:creationId xmlns:a16="http://schemas.microsoft.com/office/drawing/2014/main" id="{6BEE435C-8719-41E1-838A-87FB6B0BA23C}"/>
              </a:ext>
            </a:extLst>
          </p:cNvPr>
          <p:cNvSpPr>
            <a:spLocks noGrp="1"/>
          </p:cNvSpPr>
          <p:nvPr>
            <p:ph type="body" sz="quarter" idx="21" hasCustomPrompt="1"/>
          </p:nvPr>
        </p:nvSpPr>
        <p:spPr>
          <a:xfrm>
            <a:off x="5590675" y="3545967"/>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0">
            <a:extLst>
              <a:ext uri="{FF2B5EF4-FFF2-40B4-BE49-F238E27FC236}">
                <a16:creationId xmlns:a16="http://schemas.microsoft.com/office/drawing/2014/main" id="{9DAC0554-380F-4627-9E3C-FCDA9EE3B9E8}"/>
              </a:ext>
            </a:extLst>
          </p:cNvPr>
          <p:cNvSpPr>
            <a:spLocks noGrp="1"/>
          </p:cNvSpPr>
          <p:nvPr>
            <p:ph type="body" sz="quarter" idx="22" hasCustomPrompt="1"/>
          </p:nvPr>
        </p:nvSpPr>
        <p:spPr>
          <a:xfrm>
            <a:off x="914525" y="4709160"/>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2" name="Text Placeholder 13">
            <a:extLst>
              <a:ext uri="{FF2B5EF4-FFF2-40B4-BE49-F238E27FC236}">
                <a16:creationId xmlns:a16="http://schemas.microsoft.com/office/drawing/2014/main" id="{32C9479E-1665-465C-9B07-8AC7E3F4B630}"/>
              </a:ext>
            </a:extLst>
          </p:cNvPr>
          <p:cNvSpPr>
            <a:spLocks noGrp="1"/>
          </p:cNvSpPr>
          <p:nvPr>
            <p:ph type="body" sz="quarter" idx="23" hasCustomPrompt="1"/>
          </p:nvPr>
        </p:nvSpPr>
        <p:spPr>
          <a:xfrm>
            <a:off x="914399" y="5036439"/>
            <a:ext cx="3886200" cy="737604"/>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2883616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F067F4C-584F-4D26-A9F4-7E8E3F096140}"/>
              </a:ext>
              <a:ext uri="{C183D7F6-B498-43B3-948B-1728B52AA6E4}">
                <adec:decorative xmlns:adec="http://schemas.microsoft.com/office/drawing/2017/decorative" val="1"/>
              </a:ext>
            </a:extLst>
          </p:cNvPr>
          <p:cNvSpPr/>
          <p:nvPr userDrawn="1"/>
        </p:nvSpPr>
        <p:spPr>
          <a:xfrm>
            <a:off x="4159926" y="1569034"/>
            <a:ext cx="7193874"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10">
            <a:extLst>
              <a:ext uri="{FF2B5EF4-FFF2-40B4-BE49-F238E27FC236}">
                <a16:creationId xmlns:a16="http://schemas.microsoft.com/office/drawing/2014/main" id="{6C968367-11F9-40B5-B54F-1555B837CABC}"/>
              </a:ext>
            </a:extLst>
          </p:cNvPr>
          <p:cNvSpPr>
            <a:spLocks noGrp="1"/>
          </p:cNvSpPr>
          <p:nvPr>
            <p:ph type="pic" sz="quarter" idx="13"/>
          </p:nvPr>
        </p:nvSpPr>
        <p:spPr>
          <a:xfrm>
            <a:off x="933630" y="548640"/>
            <a:ext cx="4389120" cy="5760720"/>
          </a:xfrm>
          <a:solidFill>
            <a:schemeClr val="accent6">
              <a:lumMod val="20000"/>
              <a:lumOff val="80000"/>
            </a:schemeClr>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55363" y="365125"/>
            <a:ext cx="5103007"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dirty="0"/>
              <a:t>7/14/20XX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78C38614-0243-4ABA-A367-8875F339D658}"/>
              </a:ext>
            </a:extLst>
          </p:cNvPr>
          <p:cNvSpPr>
            <a:spLocks noGrp="1"/>
          </p:cNvSpPr>
          <p:nvPr>
            <p:ph type="body" sz="quarter" idx="14" hasCustomPrompt="1"/>
          </p:nvPr>
        </p:nvSpPr>
        <p:spPr>
          <a:xfrm>
            <a:off x="6153182" y="209397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4" name="Text Placeholder 13">
            <a:extLst>
              <a:ext uri="{FF2B5EF4-FFF2-40B4-BE49-F238E27FC236}">
                <a16:creationId xmlns:a16="http://schemas.microsoft.com/office/drawing/2014/main" id="{C25BE32D-3FC4-4B1B-808E-E2897BC2F70F}"/>
              </a:ext>
            </a:extLst>
          </p:cNvPr>
          <p:cNvSpPr>
            <a:spLocks noGrp="1"/>
          </p:cNvSpPr>
          <p:nvPr>
            <p:ph type="body" sz="quarter" idx="15" hasCustomPrompt="1"/>
          </p:nvPr>
        </p:nvSpPr>
        <p:spPr>
          <a:xfrm>
            <a:off x="6153056" y="2422684"/>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413E5A31-C8FF-4B6C-AE00-99F85789634D}"/>
              </a:ext>
            </a:extLst>
          </p:cNvPr>
          <p:cNvSpPr>
            <a:spLocks noGrp="1"/>
          </p:cNvSpPr>
          <p:nvPr>
            <p:ph type="body" sz="quarter" idx="16" hasCustomPrompt="1"/>
          </p:nvPr>
        </p:nvSpPr>
        <p:spPr>
          <a:xfrm>
            <a:off x="6153307" y="3227832"/>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6" name="Text Placeholder 13">
            <a:extLst>
              <a:ext uri="{FF2B5EF4-FFF2-40B4-BE49-F238E27FC236}">
                <a16:creationId xmlns:a16="http://schemas.microsoft.com/office/drawing/2014/main" id="{99346137-3239-4162-9799-29D8E0B44CA8}"/>
              </a:ext>
            </a:extLst>
          </p:cNvPr>
          <p:cNvSpPr>
            <a:spLocks noGrp="1"/>
          </p:cNvSpPr>
          <p:nvPr>
            <p:ph type="body" sz="quarter" idx="17" hasCustomPrompt="1"/>
          </p:nvPr>
        </p:nvSpPr>
        <p:spPr>
          <a:xfrm>
            <a:off x="6153181" y="3559290"/>
            <a:ext cx="5120640" cy="45720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0">
            <a:extLst>
              <a:ext uri="{FF2B5EF4-FFF2-40B4-BE49-F238E27FC236}">
                <a16:creationId xmlns:a16="http://schemas.microsoft.com/office/drawing/2014/main" id="{005E970C-F216-4C13-B637-2CD29EB1F737}"/>
              </a:ext>
            </a:extLst>
          </p:cNvPr>
          <p:cNvSpPr>
            <a:spLocks noGrp="1"/>
          </p:cNvSpPr>
          <p:nvPr>
            <p:ph type="body" sz="quarter" idx="18" hasCustomPrompt="1"/>
          </p:nvPr>
        </p:nvSpPr>
        <p:spPr>
          <a:xfrm>
            <a:off x="6149167" y="405993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2" name="Text Placeholder 13">
            <a:extLst>
              <a:ext uri="{FF2B5EF4-FFF2-40B4-BE49-F238E27FC236}">
                <a16:creationId xmlns:a16="http://schemas.microsoft.com/office/drawing/2014/main" id="{FD54B08D-52AA-478D-9A22-40F57CEFF5E6}"/>
              </a:ext>
            </a:extLst>
          </p:cNvPr>
          <p:cNvSpPr>
            <a:spLocks noGrp="1"/>
          </p:cNvSpPr>
          <p:nvPr>
            <p:ph type="body" sz="quarter" idx="19" hasCustomPrompt="1"/>
          </p:nvPr>
        </p:nvSpPr>
        <p:spPr>
          <a:xfrm>
            <a:off x="6149041" y="4388168"/>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Text Placeholder 10">
            <a:extLst>
              <a:ext uri="{FF2B5EF4-FFF2-40B4-BE49-F238E27FC236}">
                <a16:creationId xmlns:a16="http://schemas.microsoft.com/office/drawing/2014/main" id="{78434772-1E65-4475-A328-95A7B2445794}"/>
              </a:ext>
            </a:extLst>
          </p:cNvPr>
          <p:cNvSpPr>
            <a:spLocks noGrp="1"/>
          </p:cNvSpPr>
          <p:nvPr>
            <p:ph type="body" sz="quarter" idx="20" hasCustomPrompt="1"/>
          </p:nvPr>
        </p:nvSpPr>
        <p:spPr>
          <a:xfrm>
            <a:off x="6149292" y="520293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4" name="Text Placeholder 13">
            <a:extLst>
              <a:ext uri="{FF2B5EF4-FFF2-40B4-BE49-F238E27FC236}">
                <a16:creationId xmlns:a16="http://schemas.microsoft.com/office/drawing/2014/main" id="{16497897-EF41-49AE-B577-23E1843D2DEA}"/>
              </a:ext>
            </a:extLst>
          </p:cNvPr>
          <p:cNvSpPr>
            <a:spLocks noGrp="1"/>
          </p:cNvSpPr>
          <p:nvPr>
            <p:ph type="body" sz="quarter" idx="21" hasCustomPrompt="1"/>
          </p:nvPr>
        </p:nvSpPr>
        <p:spPr>
          <a:xfrm>
            <a:off x="6149166" y="5535502"/>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1307442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02412796-7042-4809-B0D2-CA19D0001B30}"/>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2560590 h 6858000"/>
              <a:gd name="connsiteX5" fmla="*/ 4876038 w 12188952"/>
              <a:gd name="connsiteY5" fmla="*/ 2560590 h 6858000"/>
              <a:gd name="connsiteX6" fmla="*/ 4876038 w 12188952"/>
              <a:gd name="connsiteY6" fmla="*/ 2331990 h 6858000"/>
              <a:gd name="connsiteX7" fmla="*/ 0 w 12188952"/>
              <a:gd name="connsiteY7" fmla="*/ 23319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2560590"/>
                </a:lnTo>
                <a:lnTo>
                  <a:pt x="4876038" y="2560590"/>
                </a:lnTo>
                <a:lnTo>
                  <a:pt x="4876038" y="2331990"/>
                </a:lnTo>
                <a:lnTo>
                  <a:pt x="0" y="233199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858957"/>
            <a:ext cx="4032504" cy="1325563"/>
          </a:xfrm>
        </p:spPr>
        <p:txBody>
          <a:bodyPr/>
          <a:lstStyle>
            <a:lvl1pPr algn="r">
              <a:defRPr>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7/14/20XX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9DD0C4E2-C56D-415A-A93E-7E5A3DD9BBEA}"/>
              </a:ext>
            </a:extLst>
          </p:cNvPr>
          <p:cNvSpPr>
            <a:spLocks noGrp="1"/>
          </p:cNvSpPr>
          <p:nvPr>
            <p:ph type="body" sz="quarter" idx="14" hasCustomPrompt="1"/>
          </p:nvPr>
        </p:nvSpPr>
        <p:spPr>
          <a:xfrm>
            <a:off x="5638800" y="1173329"/>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3" name="Text Placeholder 12">
            <a:extLst>
              <a:ext uri="{FF2B5EF4-FFF2-40B4-BE49-F238E27FC236}">
                <a16:creationId xmlns:a16="http://schemas.microsoft.com/office/drawing/2014/main" id="{63466F58-8094-496E-8FA6-A2A07D706ECA}"/>
              </a:ext>
            </a:extLst>
          </p:cNvPr>
          <p:cNvSpPr>
            <a:spLocks noGrp="1"/>
          </p:cNvSpPr>
          <p:nvPr>
            <p:ph type="body" sz="quarter" idx="15" hasCustomPrompt="1"/>
          </p:nvPr>
        </p:nvSpPr>
        <p:spPr>
          <a:xfrm>
            <a:off x="5638800" y="1522412"/>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4" name="Text Placeholder 10">
            <a:extLst>
              <a:ext uri="{FF2B5EF4-FFF2-40B4-BE49-F238E27FC236}">
                <a16:creationId xmlns:a16="http://schemas.microsoft.com/office/drawing/2014/main" id="{35CDA3A0-B53D-4D18-9792-E99DB7DFDFCD}"/>
              </a:ext>
            </a:extLst>
          </p:cNvPr>
          <p:cNvSpPr>
            <a:spLocks noGrp="1"/>
          </p:cNvSpPr>
          <p:nvPr>
            <p:ph type="body" sz="quarter" idx="16" hasCustomPrompt="1"/>
          </p:nvPr>
        </p:nvSpPr>
        <p:spPr>
          <a:xfrm>
            <a:off x="5638800" y="2743993"/>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5" name="Text Placeholder 12">
            <a:extLst>
              <a:ext uri="{FF2B5EF4-FFF2-40B4-BE49-F238E27FC236}">
                <a16:creationId xmlns:a16="http://schemas.microsoft.com/office/drawing/2014/main" id="{FEDD6309-46B2-4D7D-A1E2-8F04609BF7B3}"/>
              </a:ext>
            </a:extLst>
          </p:cNvPr>
          <p:cNvSpPr>
            <a:spLocks noGrp="1"/>
          </p:cNvSpPr>
          <p:nvPr>
            <p:ph type="body" sz="quarter" idx="17" hasCustomPrompt="1"/>
          </p:nvPr>
        </p:nvSpPr>
        <p:spPr>
          <a:xfrm>
            <a:off x="5638800" y="3074026"/>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6" name="Text Placeholder 10">
            <a:extLst>
              <a:ext uri="{FF2B5EF4-FFF2-40B4-BE49-F238E27FC236}">
                <a16:creationId xmlns:a16="http://schemas.microsoft.com/office/drawing/2014/main" id="{DF7E20CD-913D-437E-9659-9C125387ECA7}"/>
              </a:ext>
            </a:extLst>
          </p:cNvPr>
          <p:cNvSpPr>
            <a:spLocks noGrp="1"/>
          </p:cNvSpPr>
          <p:nvPr>
            <p:ph type="body" sz="quarter" idx="18" hasCustomPrompt="1"/>
          </p:nvPr>
        </p:nvSpPr>
        <p:spPr>
          <a:xfrm>
            <a:off x="8686038" y="1182807"/>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7" name="Text Placeholder 12">
            <a:extLst>
              <a:ext uri="{FF2B5EF4-FFF2-40B4-BE49-F238E27FC236}">
                <a16:creationId xmlns:a16="http://schemas.microsoft.com/office/drawing/2014/main" id="{DB390311-D71A-47E1-A6A4-FC519992545C}"/>
              </a:ext>
            </a:extLst>
          </p:cNvPr>
          <p:cNvSpPr>
            <a:spLocks noGrp="1"/>
          </p:cNvSpPr>
          <p:nvPr>
            <p:ph type="body" sz="quarter" idx="19" hasCustomPrompt="1"/>
          </p:nvPr>
        </p:nvSpPr>
        <p:spPr>
          <a:xfrm>
            <a:off x="8686038" y="1531890"/>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8" name="Text Placeholder 10">
            <a:extLst>
              <a:ext uri="{FF2B5EF4-FFF2-40B4-BE49-F238E27FC236}">
                <a16:creationId xmlns:a16="http://schemas.microsoft.com/office/drawing/2014/main" id="{A6F112C5-2301-4903-8FFC-3D13F2BD7D9F}"/>
              </a:ext>
            </a:extLst>
          </p:cNvPr>
          <p:cNvSpPr>
            <a:spLocks noGrp="1"/>
          </p:cNvSpPr>
          <p:nvPr>
            <p:ph type="body" sz="quarter" idx="20" hasCustomPrompt="1"/>
          </p:nvPr>
        </p:nvSpPr>
        <p:spPr>
          <a:xfrm>
            <a:off x="8686038" y="2753471"/>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9" name="Text Placeholder 12">
            <a:extLst>
              <a:ext uri="{FF2B5EF4-FFF2-40B4-BE49-F238E27FC236}">
                <a16:creationId xmlns:a16="http://schemas.microsoft.com/office/drawing/2014/main" id="{867721ED-86DF-4220-A638-CB65E0B5B126}"/>
              </a:ext>
            </a:extLst>
          </p:cNvPr>
          <p:cNvSpPr>
            <a:spLocks noGrp="1"/>
          </p:cNvSpPr>
          <p:nvPr>
            <p:ph type="body" sz="quarter" idx="21" hasCustomPrompt="1"/>
          </p:nvPr>
        </p:nvSpPr>
        <p:spPr>
          <a:xfrm>
            <a:off x="8686038" y="3083504"/>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Rectangle 22">
            <a:extLst>
              <a:ext uri="{FF2B5EF4-FFF2-40B4-BE49-F238E27FC236}">
                <a16:creationId xmlns:a16="http://schemas.microsoft.com/office/drawing/2014/main" id="{5620BB15-729F-4427-9DF3-6861F012AED2}"/>
              </a:ext>
              <a:ext uri="{C183D7F6-B498-43B3-948B-1728B52AA6E4}">
                <adec:decorative xmlns:adec="http://schemas.microsoft.com/office/drawing/2017/decorative" val="1"/>
              </a:ext>
            </a:extLst>
          </p:cNvPr>
          <p:cNvSpPr/>
          <p:nvPr userDrawn="1"/>
        </p:nvSpPr>
        <p:spPr>
          <a:xfrm>
            <a:off x="0" y="2331990"/>
            <a:ext cx="4877562"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4587433"/>
      </p:ext>
    </p:extLst>
  </p:cSld>
  <p:clrMapOvr>
    <a:masterClrMapping/>
  </p:clrMapOvr>
  <p:extLst>
    <p:ext uri="{DCECCB84-F9BA-43D5-87BE-67443E8EF086}">
      <p15:sldGuideLst xmlns:p15="http://schemas.microsoft.com/office/powerpoint/2012/main">
        <p15:guide id="1" orient="horz" pos="91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77E32A88-04B9-4879-A7DA-64134B3784C4}"/>
              </a:ext>
            </a:extLst>
          </p:cNvPr>
          <p:cNvSpPr>
            <a:spLocks noGrp="1"/>
          </p:cNvSpPr>
          <p:nvPr>
            <p:ph type="pic" sz="quarter" idx="13"/>
          </p:nvPr>
        </p:nvSpPr>
        <p:spPr>
          <a:xfrm>
            <a:off x="228600" y="0"/>
            <a:ext cx="11961876" cy="6858000"/>
          </a:xfrm>
          <a:custGeom>
            <a:avLst/>
            <a:gdLst>
              <a:gd name="connsiteX0" fmla="*/ 0 w 11961876"/>
              <a:gd name="connsiteY0" fmla="*/ 0 h 6858000"/>
              <a:gd name="connsiteX1" fmla="*/ 11961876 w 11961876"/>
              <a:gd name="connsiteY1" fmla="*/ 0 h 6858000"/>
              <a:gd name="connsiteX2" fmla="*/ 11961876 w 11961876"/>
              <a:gd name="connsiteY2" fmla="*/ 6858000 h 6858000"/>
              <a:gd name="connsiteX3" fmla="*/ 0 w 119618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961876" h="6858000">
                <a:moveTo>
                  <a:pt x="0" y="0"/>
                </a:moveTo>
                <a:lnTo>
                  <a:pt x="11961876" y="0"/>
                </a:lnTo>
                <a:lnTo>
                  <a:pt x="11961876"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4398" y="365760"/>
            <a:ext cx="6400800"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914401" y="2000292"/>
            <a:ext cx="3162299" cy="3409907"/>
          </a:xfrm>
        </p:spPr>
        <p:txBody>
          <a:bodyPr>
            <a:normAutofit/>
          </a:bodyPr>
          <a:lstStyle>
            <a:lvl1pPr marL="0" indent="0">
              <a:lnSpc>
                <a:spcPts val="2400"/>
              </a:lnSpc>
              <a:spcBef>
                <a:spcPts val="0"/>
              </a:spcBef>
              <a:buNone/>
              <a:defRPr sz="18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7/14/20XX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1" name="Rectangle 10">
            <a:extLst>
              <a:ext uri="{FF2B5EF4-FFF2-40B4-BE49-F238E27FC236}">
                <a16:creationId xmlns:a16="http://schemas.microsoft.com/office/drawing/2014/main" id="{E5FFA2B6-6061-4DC2-8233-A48FB7AA8F27}"/>
              </a:ext>
              <a:ext uri="{C183D7F6-B498-43B3-948B-1728B52AA6E4}">
                <adec:decorative xmlns:adec="http://schemas.microsoft.com/office/drawing/2017/decorative" val="1"/>
              </a:ext>
            </a:extLst>
          </p:cNvPr>
          <p:cNvSpPr/>
          <p:nvPr userDrawn="1"/>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2">
            <a:extLst>
              <a:ext uri="{FF2B5EF4-FFF2-40B4-BE49-F238E27FC236}">
                <a16:creationId xmlns:a16="http://schemas.microsoft.com/office/drawing/2014/main" id="{4A219D8E-BB95-4BDA-98A2-097D1BFA7494}"/>
              </a:ext>
            </a:extLst>
          </p:cNvPr>
          <p:cNvSpPr>
            <a:spLocks noGrp="1"/>
          </p:cNvSpPr>
          <p:nvPr>
            <p:ph type="body" sz="quarter" idx="14" hasCustomPrompt="1"/>
          </p:nvPr>
        </p:nvSpPr>
        <p:spPr>
          <a:xfrm>
            <a:off x="5239512" y="5513832"/>
            <a:ext cx="6958584" cy="1371600"/>
          </a:xfrm>
        </p:spPr>
        <p:txBody>
          <a:bodyPr vert="horz" bIns="0" anchor="t">
            <a:noAutofit/>
          </a:bodyPr>
          <a:lstStyle>
            <a:lvl1pPr marL="0" indent="0" algn="r">
              <a:lnSpc>
                <a:spcPct val="100000"/>
              </a:lnSpc>
              <a:spcBef>
                <a:spcPts val="0"/>
              </a:spcBef>
              <a:buNone/>
              <a:defRPr sz="11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Benefits</a:t>
            </a:r>
          </a:p>
        </p:txBody>
      </p:sp>
    </p:spTree>
    <p:extLst>
      <p:ext uri="{BB962C8B-B14F-4D97-AF65-F5344CB8AC3E}">
        <p14:creationId xmlns:p14="http://schemas.microsoft.com/office/powerpoint/2010/main" val="227848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5A412B8-4256-47AC-A275-1AC354C4C6E9}"/>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4926523 h 6858000"/>
              <a:gd name="connsiteX5" fmla="*/ 9142476 w 12188952"/>
              <a:gd name="connsiteY5" fmla="*/ 4926523 h 6858000"/>
              <a:gd name="connsiteX6" fmla="*/ 9142476 w 12188952"/>
              <a:gd name="connsiteY6" fmla="*/ 4697923 h 6858000"/>
              <a:gd name="connsiteX7" fmla="*/ 0 w 12188952"/>
              <a:gd name="connsiteY7" fmla="*/ 469792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4926523"/>
                </a:lnTo>
                <a:lnTo>
                  <a:pt x="9142476" y="4926523"/>
                </a:lnTo>
                <a:lnTo>
                  <a:pt x="9142476" y="4697923"/>
                </a:lnTo>
                <a:lnTo>
                  <a:pt x="0" y="4697923"/>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5084064"/>
            <a:ext cx="8311896" cy="1049254"/>
          </a:xfrm>
        </p:spPr>
        <p:txBody>
          <a:bodyPr anchor="b">
            <a:normAutofit/>
          </a:bodyPr>
          <a:lstStyle>
            <a:lvl1pPr algn="r">
              <a:defRPr sz="4800">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dirty="0"/>
              <a:t>7/14/20XX</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Rectangle 9">
            <a:extLst>
              <a:ext uri="{FF2B5EF4-FFF2-40B4-BE49-F238E27FC236}">
                <a16:creationId xmlns:a16="http://schemas.microsoft.com/office/drawing/2014/main" id="{2DBCBD4E-87D0-4BA6-A1B4-3DC9452A36AB}"/>
              </a:ext>
              <a:ext uri="{C183D7F6-B498-43B3-948B-1728B52AA6E4}">
                <adec:decorative xmlns:adec="http://schemas.microsoft.com/office/drawing/2017/decorative" val="1"/>
              </a:ext>
            </a:extLst>
          </p:cNvPr>
          <p:cNvSpPr/>
          <p:nvPr userDrawn="1"/>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B695704B-E527-4A3C-9B8B-CDEB8724F0F9}"/>
              </a:ext>
            </a:extLst>
          </p:cNvPr>
          <p:cNvSpPr>
            <a:spLocks noGrp="1"/>
          </p:cNvSpPr>
          <p:nvPr>
            <p:ph type="pic" sz="quarter" idx="13"/>
          </p:nvPr>
        </p:nvSpPr>
        <p:spPr>
          <a:xfrm>
            <a:off x="1524" y="0"/>
            <a:ext cx="12188952" cy="6858000"/>
          </a:xfrm>
          <a:custGeom>
            <a:avLst/>
            <a:gdLst>
              <a:gd name="connsiteX0" fmla="*/ 7789164 w 12188952"/>
              <a:gd name="connsiteY0" fmla="*/ 2258568 h 6858000"/>
              <a:gd name="connsiteX1" fmla="*/ 7789164 w 12188952"/>
              <a:gd name="connsiteY1" fmla="*/ 2487168 h 6858000"/>
              <a:gd name="connsiteX2" fmla="*/ 10715244 w 12188952"/>
              <a:gd name="connsiteY2" fmla="*/ 2487168 h 6858000"/>
              <a:gd name="connsiteX3" fmla="*/ 10715244 w 12188952"/>
              <a:gd name="connsiteY3" fmla="*/ 2258568 h 6858000"/>
              <a:gd name="connsiteX4" fmla="*/ 4634484 w 12188952"/>
              <a:gd name="connsiteY4" fmla="*/ 2258568 h 6858000"/>
              <a:gd name="connsiteX5" fmla="*/ 4634484 w 12188952"/>
              <a:gd name="connsiteY5" fmla="*/ 2487168 h 6858000"/>
              <a:gd name="connsiteX6" fmla="*/ 7560564 w 12188952"/>
              <a:gd name="connsiteY6" fmla="*/ 2487168 h 6858000"/>
              <a:gd name="connsiteX7" fmla="*/ 7560564 w 12188952"/>
              <a:gd name="connsiteY7" fmla="*/ 2258568 h 6858000"/>
              <a:gd name="connsiteX8" fmla="*/ 1443228 w 12188952"/>
              <a:gd name="connsiteY8" fmla="*/ 2258568 h 6858000"/>
              <a:gd name="connsiteX9" fmla="*/ 1443228 w 12188952"/>
              <a:gd name="connsiteY9" fmla="*/ 2487168 h 6858000"/>
              <a:gd name="connsiteX10" fmla="*/ 4369308 w 12188952"/>
              <a:gd name="connsiteY10" fmla="*/ 2487168 h 6858000"/>
              <a:gd name="connsiteX11" fmla="*/ 4369308 w 12188952"/>
              <a:gd name="connsiteY11" fmla="*/ 2258568 h 6858000"/>
              <a:gd name="connsiteX12" fmla="*/ 0 w 12188952"/>
              <a:gd name="connsiteY12" fmla="*/ 0 h 6858000"/>
              <a:gd name="connsiteX13" fmla="*/ 12188952 w 12188952"/>
              <a:gd name="connsiteY13" fmla="*/ 0 h 6858000"/>
              <a:gd name="connsiteX14" fmla="*/ 12188952 w 12188952"/>
              <a:gd name="connsiteY14" fmla="*/ 6858000 h 6858000"/>
              <a:gd name="connsiteX15" fmla="*/ 0 w 12188952"/>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88952" h="6858000">
                <a:moveTo>
                  <a:pt x="7789164" y="2258568"/>
                </a:moveTo>
                <a:lnTo>
                  <a:pt x="7789164" y="2487168"/>
                </a:lnTo>
                <a:lnTo>
                  <a:pt x="10715244" y="2487168"/>
                </a:lnTo>
                <a:lnTo>
                  <a:pt x="10715244" y="2258568"/>
                </a:lnTo>
                <a:close/>
                <a:moveTo>
                  <a:pt x="4634484" y="2258568"/>
                </a:moveTo>
                <a:lnTo>
                  <a:pt x="4634484" y="2487168"/>
                </a:lnTo>
                <a:lnTo>
                  <a:pt x="7560564" y="2487168"/>
                </a:lnTo>
                <a:lnTo>
                  <a:pt x="7560564" y="2258568"/>
                </a:lnTo>
                <a:close/>
                <a:moveTo>
                  <a:pt x="1443228" y="2258568"/>
                </a:moveTo>
                <a:lnTo>
                  <a:pt x="1443228" y="2487168"/>
                </a:lnTo>
                <a:lnTo>
                  <a:pt x="4369308" y="2487168"/>
                </a:lnTo>
                <a:lnTo>
                  <a:pt x="4369308" y="2258568"/>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bg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444752" y="2487165"/>
            <a:ext cx="2926080" cy="2714379"/>
          </a:xfrm>
          <a:solidFill>
            <a:schemeClr val="bg1">
              <a:alpha val="85000"/>
            </a:schemeClr>
          </a:solidFill>
        </p:spPr>
        <p:txBody>
          <a:bodyPr tIns="429768">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2</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673352"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636008" y="2487165"/>
            <a:ext cx="2926080" cy="2715768"/>
          </a:xfrm>
          <a:solidFill>
            <a:schemeClr val="bg1">
              <a:alpha val="85000"/>
            </a:schemeClr>
          </a:solidFill>
        </p:spPr>
        <p:txBody>
          <a:bodyPr tIns="429768"/>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3</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873775"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790688" y="2487165"/>
            <a:ext cx="2926080" cy="2715768"/>
          </a:xfrm>
          <a:solidFill>
            <a:schemeClr val="bg1">
              <a:alpha val="85000"/>
            </a:schemeClr>
          </a:solidFill>
        </p:spPr>
        <p:txBody>
          <a:bodyPr tIns="429768"/>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4</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8019288"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6" name="Date Placeholder 4">
            <a:extLst>
              <a:ext uri="{FF2B5EF4-FFF2-40B4-BE49-F238E27FC236}">
                <a16:creationId xmlns:a16="http://schemas.microsoft.com/office/drawing/2014/main" id="{C0256D1E-8A29-4C0A-8641-E823E877CF86}"/>
              </a:ext>
            </a:extLst>
          </p:cNvPr>
          <p:cNvSpPr>
            <a:spLocks noGrp="1"/>
          </p:cNvSpPr>
          <p:nvPr>
            <p:ph type="dt" sz="half" idx="39"/>
          </p:nvPr>
        </p:nvSpPr>
        <p:spPr>
          <a:xfrm>
            <a:off x="838200" y="6356350"/>
            <a:ext cx="2743200" cy="365125"/>
          </a:xfrm>
        </p:spPr>
        <p:txBody>
          <a:bodyPr/>
          <a:lstStyle>
            <a:lvl1pPr>
              <a:defRPr>
                <a:solidFill>
                  <a:schemeClr val="bg1"/>
                </a:solidFill>
              </a:defRPr>
            </a:lvl1pPr>
          </a:lstStyle>
          <a:p>
            <a:r>
              <a:rPr lang="en-US" dirty="0"/>
              <a:t>7/14/20XX</a:t>
            </a:r>
          </a:p>
        </p:txBody>
      </p:sp>
      <p:sp>
        <p:nvSpPr>
          <p:cNvPr id="26" name="Rectangle 25">
            <a:extLst>
              <a:ext uri="{FF2B5EF4-FFF2-40B4-BE49-F238E27FC236}">
                <a16:creationId xmlns:a16="http://schemas.microsoft.com/office/drawing/2014/main" id="{370B45ED-DCCD-4701-9ACC-9C83B74D1710}"/>
              </a:ext>
              <a:ext uri="{C183D7F6-B498-43B3-948B-1728B52AA6E4}">
                <adec:decorative xmlns:adec="http://schemas.microsoft.com/office/drawing/2017/decorative" val="1"/>
              </a:ext>
            </a:extLst>
          </p:cNvPr>
          <p:cNvSpPr/>
          <p:nvPr userDrawn="1"/>
        </p:nvSpPr>
        <p:spPr>
          <a:xfrm>
            <a:off x="1444752"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9508955-3B0C-44CA-B1F9-AD0E70CDB035}"/>
              </a:ext>
              <a:ext uri="{C183D7F6-B498-43B3-948B-1728B52AA6E4}">
                <adec:decorative xmlns:adec="http://schemas.microsoft.com/office/drawing/2017/decorative" val="1"/>
              </a:ext>
            </a:extLst>
          </p:cNvPr>
          <p:cNvSpPr/>
          <p:nvPr userDrawn="1"/>
        </p:nvSpPr>
        <p:spPr>
          <a:xfrm>
            <a:off x="4636008"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8612ACAA-EEDE-4C74-AF6C-6A7D06F73BAB}"/>
              </a:ext>
              <a:ext uri="{C183D7F6-B498-43B3-948B-1728B52AA6E4}">
                <adec:decorative xmlns:adec="http://schemas.microsoft.com/office/drawing/2017/decorative" val="1"/>
              </a:ext>
            </a:extLst>
          </p:cNvPr>
          <p:cNvSpPr/>
          <p:nvPr userDrawn="1"/>
        </p:nvSpPr>
        <p:spPr>
          <a:xfrm>
            <a:off x="7790688"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86028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2" name="Picture Placeholder 10">
            <a:extLst>
              <a:ext uri="{FF2B5EF4-FFF2-40B4-BE49-F238E27FC236}">
                <a16:creationId xmlns:a16="http://schemas.microsoft.com/office/drawing/2014/main" id="{27AEA2E6-E265-44DE-9F3F-657ECFF5D138}"/>
              </a:ext>
            </a:extLst>
          </p:cNvPr>
          <p:cNvSpPr>
            <a:spLocks noGrp="1"/>
          </p:cNvSpPr>
          <p:nvPr>
            <p:ph type="pic" sz="quarter" idx="34"/>
          </p:nvPr>
        </p:nvSpPr>
        <p:spPr>
          <a:xfrm>
            <a:off x="1524" y="0"/>
            <a:ext cx="12188952" cy="6858000"/>
          </a:xfrm>
          <a:solidFill>
            <a:schemeClr val="accent6">
              <a:lumMod val="20000"/>
              <a:lumOff val="80000"/>
            </a:schemeClr>
          </a:solidFill>
        </p:spPr>
        <p:txBody>
          <a:bodyPr/>
          <a:lstStyle/>
          <a:p>
            <a:r>
              <a:rPr lang="en-US"/>
              <a:t>Click icon to add picture</a:t>
            </a:r>
            <a:endParaRPr lang="en-US" dirty="0"/>
          </a:p>
        </p:txBody>
      </p:sp>
      <p:sp>
        <p:nvSpPr>
          <p:cNvPr id="5" name="Text Placeholder 4">
            <a:extLst>
              <a:ext uri="{FF2B5EF4-FFF2-40B4-BE49-F238E27FC236}">
                <a16:creationId xmlns:a16="http://schemas.microsoft.com/office/drawing/2014/main" id="{1C37569F-733B-494F-B7CB-231805209077}"/>
              </a:ext>
            </a:extLst>
          </p:cNvPr>
          <p:cNvSpPr>
            <a:spLocks noGrp="1"/>
          </p:cNvSpPr>
          <p:nvPr>
            <p:ph type="body" sz="quarter" idx="39" hasCustomPrompt="1"/>
          </p:nvPr>
        </p:nvSpPr>
        <p:spPr>
          <a:xfrm>
            <a:off x="0" y="2258568"/>
            <a:ext cx="12190476" cy="2743200"/>
          </a:xfrm>
          <a:solidFill>
            <a:schemeClr val="accent2">
              <a:alpha val="95000"/>
            </a:schemeClr>
          </a:solidFill>
        </p:spPr>
        <p:txBody>
          <a:bodyPr/>
          <a:lstStyle>
            <a:lvl1pPr marL="0" indent="0">
              <a:buNone/>
              <a:defRPr/>
            </a:lvl1pPr>
          </a:lstStyle>
          <a:p>
            <a:pPr lvl="0"/>
            <a:r>
              <a:rPr lang="en-US" dirty="0"/>
              <a:t> </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767130" y="2752344"/>
            <a:ext cx="2560320" cy="603504"/>
          </a:xfrm>
          <a:prstGeom prst="rect">
            <a:avLst/>
          </a:prstGeom>
          <a:noFill/>
        </p:spPr>
        <p:txBody>
          <a:bodyPr anchor="ctr" anchorCtr="0">
            <a:normAutofit/>
          </a:bodyPr>
          <a:lstStyle>
            <a:lvl1pPr marL="0" indent="0" algn="ctr">
              <a:spcBef>
                <a:spcPts val="0"/>
              </a:spcBef>
              <a:spcAft>
                <a:spcPts val="0"/>
              </a:spcAft>
              <a:buNone/>
              <a:defRPr sz="3600">
                <a:solidFill>
                  <a:schemeClr val="accent2">
                    <a:lumMod val="20000"/>
                    <a:lumOff val="80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815840" y="2752344"/>
            <a:ext cx="2560320" cy="603504"/>
          </a:xfrm>
          <a:prstGeom prst="rect">
            <a:avLst/>
          </a:prstGeom>
          <a:noFill/>
        </p:spPr>
        <p:txBody>
          <a:bodyPr vert="horz" lIns="0" tIns="0" rIns="0" bIns="0" rtlCol="0" anchor="ctr" anchorCtr="0">
            <a:noAutofit/>
          </a:bodyPr>
          <a:lstStyle>
            <a:lvl1pPr marL="0" indent="0" algn="ctr">
              <a:spcBef>
                <a:spcPts val="0"/>
              </a:spcBef>
              <a:spcAft>
                <a:spcPts val="0"/>
              </a:spcAft>
              <a:buNone/>
              <a:defRPr lang="en-ZA" sz="3600" dirty="0">
                <a:solidFill>
                  <a:schemeClr val="accent2">
                    <a:lumMod val="20000"/>
                    <a:lumOff val="80000"/>
                  </a:schemeClr>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867194" y="2752344"/>
            <a:ext cx="2560320" cy="603504"/>
          </a:xfrm>
          <a:prstGeom prst="rect">
            <a:avLst/>
          </a:prstGeom>
          <a:noFill/>
        </p:spPr>
        <p:txBody>
          <a:bodyPr vert="horz" lIns="0" tIns="0" rIns="0" bIns="0" rtlCol="0" anchor="ctr" anchorCtr="0">
            <a:noAutofit/>
          </a:bodyPr>
          <a:lstStyle>
            <a:lvl1pPr marL="0" indent="0" algn="ctr">
              <a:spcBef>
                <a:spcPts val="0"/>
              </a:spcBef>
              <a:spcAft>
                <a:spcPts val="0"/>
              </a:spcAft>
              <a:buNone/>
              <a:defRPr lang="en-ZA" sz="3600" dirty="0">
                <a:solidFill>
                  <a:schemeClr val="accent2">
                    <a:lumMod val="20000"/>
                    <a:lumOff val="80000"/>
                  </a:schemeClr>
                </a:solidFill>
                <a:latin typeface="+mj-lt"/>
              </a:defRPr>
            </a:lvl1pPr>
          </a:lstStyle>
          <a:p>
            <a:pPr marL="266700" lvl="0" indent="-266700" algn="ctr"/>
            <a:r>
              <a:rPr lang="en-US" dirty="0"/>
              <a:t>3</a:t>
            </a:r>
            <a:endParaRPr lang="en-ZA" dirty="0"/>
          </a:p>
        </p:txBody>
      </p:sp>
      <p:sp>
        <p:nvSpPr>
          <p:cNvPr id="4" name="Text Placeholder 3">
            <a:extLst>
              <a:ext uri="{FF2B5EF4-FFF2-40B4-BE49-F238E27FC236}">
                <a16:creationId xmlns:a16="http://schemas.microsoft.com/office/drawing/2014/main" id="{B31369B8-B3F7-44DF-975B-57630CED624E}"/>
              </a:ext>
            </a:extLst>
          </p:cNvPr>
          <p:cNvSpPr>
            <a:spLocks noGrp="1"/>
          </p:cNvSpPr>
          <p:nvPr>
            <p:ph type="body" sz="quarter" idx="35" hasCustomPrompt="1"/>
          </p:nvPr>
        </p:nvSpPr>
        <p:spPr>
          <a:xfrm>
            <a:off x="1767130"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3" name="Text Placeholder 3">
            <a:extLst>
              <a:ext uri="{FF2B5EF4-FFF2-40B4-BE49-F238E27FC236}">
                <a16:creationId xmlns:a16="http://schemas.microsoft.com/office/drawing/2014/main" id="{8199533E-4480-4EF0-855E-F0FC142777BF}"/>
              </a:ext>
            </a:extLst>
          </p:cNvPr>
          <p:cNvSpPr>
            <a:spLocks noGrp="1"/>
          </p:cNvSpPr>
          <p:nvPr>
            <p:ph type="body" sz="quarter" idx="36" hasCustomPrompt="1"/>
          </p:nvPr>
        </p:nvSpPr>
        <p:spPr>
          <a:xfrm>
            <a:off x="4815840"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4" name="Text Placeholder 3">
            <a:extLst>
              <a:ext uri="{FF2B5EF4-FFF2-40B4-BE49-F238E27FC236}">
                <a16:creationId xmlns:a16="http://schemas.microsoft.com/office/drawing/2014/main" id="{58E1CB88-990B-431E-A733-AF73E3090549}"/>
              </a:ext>
            </a:extLst>
          </p:cNvPr>
          <p:cNvSpPr>
            <a:spLocks noGrp="1"/>
          </p:cNvSpPr>
          <p:nvPr>
            <p:ph type="body" sz="quarter" idx="37" hasCustomPrompt="1"/>
          </p:nvPr>
        </p:nvSpPr>
        <p:spPr>
          <a:xfrm>
            <a:off x="7867194"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15" name="Date Placeholder 4">
            <a:extLst>
              <a:ext uri="{FF2B5EF4-FFF2-40B4-BE49-F238E27FC236}">
                <a16:creationId xmlns:a16="http://schemas.microsoft.com/office/drawing/2014/main" id="{DCF4F2F5-E92C-4ECF-9FDE-3E0CE4FBFCA8}"/>
              </a:ext>
            </a:extLst>
          </p:cNvPr>
          <p:cNvSpPr>
            <a:spLocks noGrp="1"/>
          </p:cNvSpPr>
          <p:nvPr>
            <p:ph type="dt" sz="half" idx="38"/>
          </p:nvPr>
        </p:nvSpPr>
        <p:spPr>
          <a:xfrm>
            <a:off x="838200" y="6356350"/>
            <a:ext cx="2743200" cy="365125"/>
          </a:xfrm>
        </p:spPr>
        <p:txBody>
          <a:bodyPr/>
          <a:lstStyle>
            <a:lvl1pPr>
              <a:defRPr>
                <a:solidFill>
                  <a:schemeClr val="bg1"/>
                </a:solidFill>
              </a:defRPr>
            </a:lvl1pPr>
          </a:lstStyle>
          <a:p>
            <a:r>
              <a:rPr lang="en-US" dirty="0"/>
              <a:t>7/14/20XX</a:t>
            </a:r>
          </a:p>
        </p:txBody>
      </p:sp>
    </p:spTree>
    <p:extLst>
      <p:ext uri="{BB962C8B-B14F-4D97-AF65-F5344CB8AC3E}">
        <p14:creationId xmlns:p14="http://schemas.microsoft.com/office/powerpoint/2010/main" val="2876408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r>
              <a:rPr lang="en-US" dirty="0"/>
              <a:t>7/14/20XX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r>
              <a:rPr lang="en-US" dirty="0"/>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85" r:id="rId4"/>
    <p:sldLayoutId id="2147483650" r:id="rId5"/>
    <p:sldLayoutId id="2147483669" r:id="rId6"/>
    <p:sldLayoutId id="2147483651" r:id="rId7"/>
    <p:sldLayoutId id="2147483671" r:id="rId8"/>
    <p:sldLayoutId id="2147483683" r:id="rId9"/>
    <p:sldLayoutId id="2147483687" r:id="rId10"/>
    <p:sldLayoutId id="2147483672" r:id="rId11"/>
    <p:sldLayoutId id="2147483680" r:id="rId12"/>
    <p:sldLayoutId id="2147483678" r:id="rId13"/>
    <p:sldLayoutId id="2147483653" r:id="rId14"/>
    <p:sldLayoutId id="2147483677" r:id="rId15"/>
    <p:sldLayoutId id="2147483673" r:id="rId16"/>
    <p:sldLayoutId id="2147483654" r:id="rId17"/>
    <p:sldLayoutId id="2147483674" r:id="rId18"/>
    <p:sldLayoutId id="2147483675" r:id="rId19"/>
    <p:sldLayoutId id="2147483676" r:id="rId20"/>
    <p:sldLayoutId id="2147483668" r:id="rId21"/>
    <p:sldLayoutId id="2147483652" r:id="rId22"/>
    <p:sldLayoutId id="2147483656" r:id="rId23"/>
    <p:sldLayoutId id="2147483657" r:id="rId24"/>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36">
          <p15:clr>
            <a:srgbClr val="5ACBF0"/>
          </p15:clr>
        </p15:guide>
        <p15:guide id="2" pos="2568">
          <p15:clr>
            <a:srgbClr val="5ACBF0"/>
          </p15:clr>
        </p15:guide>
        <p15:guide id="3" pos="5760">
          <p15:clr>
            <a:srgbClr val="F26B43"/>
          </p15:clr>
        </p15:guide>
        <p15:guide id="4" pos="1920">
          <p15:clr>
            <a:srgbClr val="F26B43"/>
          </p15:clr>
        </p15:guide>
        <p15:guide id="5" pos="3840">
          <p15:clr>
            <a:srgbClr val="F26B43"/>
          </p15:clr>
        </p15:guide>
        <p15:guide id="6" pos="576">
          <p15:clr>
            <a:srgbClr val="000000"/>
          </p15:clr>
        </p15:guide>
        <p15:guide id="7" pos="7104">
          <p15:clr>
            <a:srgbClr val="00000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webp"/><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webp"/><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47F1A902-DD15-43F9-0F92-EE5E105AF304}"/>
              </a:ext>
            </a:extLst>
          </p:cNvPr>
          <p:cNvPicPr>
            <a:picLocks noGrp="1" noChangeAspect="1"/>
          </p:cNvPicPr>
          <p:nvPr>
            <p:ph type="pic" sz="quarter" idx="14"/>
          </p:nvPr>
        </p:nvPicPr>
        <p:blipFill>
          <a:blip r:embed="rId2"/>
          <a:srcRect l="13" r="13"/>
          <a:stretch>
            <a:fillRect/>
          </a:stretch>
        </p:blipFill>
        <p:spPr>
          <a:xfrm>
            <a:off x="-150837" y="-114300"/>
            <a:ext cx="12457137" cy="7008892"/>
          </a:xfrm>
        </p:spPr>
      </p:pic>
      <p:sp>
        <p:nvSpPr>
          <p:cNvPr id="7" name="Title 6">
            <a:extLst>
              <a:ext uri="{FF2B5EF4-FFF2-40B4-BE49-F238E27FC236}">
                <a16:creationId xmlns:a16="http://schemas.microsoft.com/office/drawing/2014/main" id="{9C522CE7-8601-4799-A188-72F4C128D33A}"/>
              </a:ext>
            </a:extLst>
          </p:cNvPr>
          <p:cNvSpPr>
            <a:spLocks noGrp="1"/>
          </p:cNvSpPr>
          <p:nvPr>
            <p:ph type="ctrTitle"/>
          </p:nvPr>
        </p:nvSpPr>
        <p:spPr>
          <a:xfrm>
            <a:off x="838200" y="4636008"/>
            <a:ext cx="9144000" cy="1107959"/>
          </a:xfrm>
        </p:spPr>
        <p:txBody>
          <a:bodyPr anchor="b">
            <a:normAutofit/>
          </a:bodyPr>
          <a:lstStyle/>
          <a:p>
            <a:r>
              <a:rPr lang="en-US" dirty="0"/>
              <a:t>Stock Price Prediction</a:t>
            </a:r>
          </a:p>
        </p:txBody>
      </p:sp>
      <p:sp>
        <p:nvSpPr>
          <p:cNvPr id="5" name="Text Placeholder 4">
            <a:extLst>
              <a:ext uri="{FF2B5EF4-FFF2-40B4-BE49-F238E27FC236}">
                <a16:creationId xmlns:a16="http://schemas.microsoft.com/office/drawing/2014/main" id="{3B95A575-4944-44FE-8343-886F3F62894C}"/>
              </a:ext>
            </a:extLst>
          </p:cNvPr>
          <p:cNvSpPr>
            <a:spLocks noGrp="1"/>
          </p:cNvSpPr>
          <p:nvPr>
            <p:ph type="body" sz="quarter" idx="13"/>
          </p:nvPr>
        </p:nvSpPr>
        <p:spPr>
          <a:xfrm>
            <a:off x="841248" y="5742432"/>
            <a:ext cx="7953375" cy="457200"/>
          </a:xfrm>
        </p:spPr>
        <p:txBody>
          <a:bodyPr/>
          <a:lstStyle/>
          <a:p>
            <a:r>
              <a:rPr lang="en-US" dirty="0"/>
              <a:t>Prediction and Analysis</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36000">
              <a:schemeClr val="bg1">
                <a:lumMod val="65000"/>
              </a:schemeClr>
            </a:gs>
            <a:gs pos="0">
              <a:schemeClr val="bg1">
                <a:lumMod val="50000"/>
              </a:schemeClr>
            </a:gs>
            <a:gs pos="75000">
              <a:schemeClr val="bg1">
                <a:lumMod val="75000"/>
              </a:schemeClr>
            </a:gs>
            <a:gs pos="100000">
              <a:schemeClr val="bg1">
                <a:lumMod val="95000"/>
              </a:schemeClr>
            </a:gs>
          </a:gsLst>
          <a:lin ang="5400000" scaled="1"/>
        </a:gradFill>
        <a:effectLst/>
      </p:bgPr>
    </p:bg>
    <p:spTree>
      <p:nvGrpSpPr>
        <p:cNvPr id="1" name="">
          <a:extLst>
            <a:ext uri="{FF2B5EF4-FFF2-40B4-BE49-F238E27FC236}">
              <a16:creationId xmlns:a16="http://schemas.microsoft.com/office/drawing/2014/main" id="{50F0CE42-3B81-D16B-E6D9-9A42831D19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E7883B-F298-64F3-1D41-EB58BB7132E7}"/>
              </a:ext>
            </a:extLst>
          </p:cNvPr>
          <p:cNvSpPr>
            <a:spLocks noGrp="1"/>
          </p:cNvSpPr>
          <p:nvPr>
            <p:ph type="title"/>
          </p:nvPr>
        </p:nvSpPr>
        <p:spPr>
          <a:xfrm>
            <a:off x="584066" y="151444"/>
            <a:ext cx="10515600" cy="1325563"/>
          </a:xfrm>
        </p:spPr>
        <p:txBody>
          <a:bodyPr/>
          <a:lstStyle/>
          <a:p>
            <a:r>
              <a:rPr lang="en-US" dirty="0">
                <a:solidFill>
                  <a:schemeClr val="bg1"/>
                </a:solidFill>
              </a:rPr>
              <a:t>Trend in Historical stock data</a:t>
            </a:r>
          </a:p>
        </p:txBody>
      </p:sp>
      <p:sp>
        <p:nvSpPr>
          <p:cNvPr id="3" name="Date Placeholder 2">
            <a:extLst>
              <a:ext uri="{FF2B5EF4-FFF2-40B4-BE49-F238E27FC236}">
                <a16:creationId xmlns:a16="http://schemas.microsoft.com/office/drawing/2014/main" id="{F78666D8-B925-D6FD-CB66-CA2EAE1A3307}"/>
              </a:ext>
            </a:extLst>
          </p:cNvPr>
          <p:cNvSpPr>
            <a:spLocks noGrp="1"/>
          </p:cNvSpPr>
          <p:nvPr>
            <p:ph type="dt" sz="half" idx="10"/>
          </p:nvPr>
        </p:nvSpPr>
        <p:spPr/>
        <p:txBody>
          <a:bodyPr/>
          <a:lstStyle/>
          <a:p>
            <a:r>
              <a:rPr lang="en-US" dirty="0">
                <a:solidFill>
                  <a:schemeClr val="bg2">
                    <a:lumMod val="50000"/>
                  </a:schemeClr>
                </a:solidFill>
              </a:rPr>
              <a:t>12/16/2024</a:t>
            </a:r>
          </a:p>
        </p:txBody>
      </p:sp>
      <p:sp>
        <p:nvSpPr>
          <p:cNvPr id="4" name="Footer Placeholder 3">
            <a:extLst>
              <a:ext uri="{FF2B5EF4-FFF2-40B4-BE49-F238E27FC236}">
                <a16:creationId xmlns:a16="http://schemas.microsoft.com/office/drawing/2014/main" id="{C694848C-BE29-9189-8056-D91F7DEDA30E}"/>
              </a:ext>
            </a:extLst>
          </p:cNvPr>
          <p:cNvSpPr>
            <a:spLocks noGrp="1"/>
          </p:cNvSpPr>
          <p:nvPr>
            <p:ph type="ftr" sz="quarter" idx="11"/>
          </p:nvPr>
        </p:nvSpPr>
        <p:spPr/>
        <p:txBody>
          <a:bodyPr/>
          <a:lstStyle/>
          <a:p>
            <a:r>
              <a:rPr lang="en-US" dirty="0">
                <a:solidFill>
                  <a:schemeClr val="bg2">
                    <a:lumMod val="50000"/>
                  </a:schemeClr>
                </a:solidFill>
              </a:rPr>
              <a:t>Boot Camp UT – Data Analytics</a:t>
            </a:r>
          </a:p>
        </p:txBody>
      </p:sp>
      <p:sp>
        <p:nvSpPr>
          <p:cNvPr id="5" name="Slide Number Placeholder 4">
            <a:extLst>
              <a:ext uri="{FF2B5EF4-FFF2-40B4-BE49-F238E27FC236}">
                <a16:creationId xmlns:a16="http://schemas.microsoft.com/office/drawing/2014/main" id="{D75A3983-8C7E-8694-CBF9-8273B2F70EA6}"/>
              </a:ext>
            </a:extLst>
          </p:cNvPr>
          <p:cNvSpPr>
            <a:spLocks noGrp="1"/>
          </p:cNvSpPr>
          <p:nvPr>
            <p:ph type="sldNum" sz="quarter" idx="12"/>
          </p:nvPr>
        </p:nvSpPr>
        <p:spPr/>
        <p:txBody>
          <a:bodyPr/>
          <a:lstStyle/>
          <a:p>
            <a:fld id="{B5CEABB6-07DC-46E8-9B57-56EC44A396E5}" type="slidenum">
              <a:rPr lang="en-US" smtClean="0">
                <a:solidFill>
                  <a:schemeClr val="bg2">
                    <a:lumMod val="50000"/>
                  </a:schemeClr>
                </a:solidFill>
              </a:rPr>
              <a:pPr/>
              <a:t>10</a:t>
            </a:fld>
            <a:endParaRPr lang="en-US" dirty="0">
              <a:solidFill>
                <a:schemeClr val="bg2">
                  <a:lumMod val="50000"/>
                </a:schemeClr>
              </a:solidFill>
            </a:endParaRPr>
          </a:p>
        </p:txBody>
      </p:sp>
      <p:sp>
        <p:nvSpPr>
          <p:cNvPr id="8" name="Rectangle 7">
            <a:extLst>
              <a:ext uri="{FF2B5EF4-FFF2-40B4-BE49-F238E27FC236}">
                <a16:creationId xmlns:a16="http://schemas.microsoft.com/office/drawing/2014/main" id="{4F222FAC-F132-C449-FBC9-661737FF70DE}"/>
              </a:ext>
            </a:extLst>
          </p:cNvPr>
          <p:cNvSpPr/>
          <p:nvPr/>
        </p:nvSpPr>
        <p:spPr>
          <a:xfrm>
            <a:off x="709923" y="1127141"/>
            <a:ext cx="4663440" cy="182880"/>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EC099CA2-313A-A60F-503E-337013A1BF95}"/>
              </a:ext>
            </a:extLst>
          </p:cNvPr>
          <p:cNvSpPr/>
          <p:nvPr/>
        </p:nvSpPr>
        <p:spPr>
          <a:xfrm>
            <a:off x="690883" y="2057083"/>
            <a:ext cx="2352357" cy="1729105"/>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0E9D5BA-B605-5685-DA9F-F32A8C253637}"/>
              </a:ext>
            </a:extLst>
          </p:cNvPr>
          <p:cNvSpPr/>
          <p:nvPr/>
        </p:nvSpPr>
        <p:spPr>
          <a:xfrm>
            <a:off x="6294708" y="1937156"/>
            <a:ext cx="5414486" cy="1580179"/>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EED47C6-BC38-67B7-BEC7-96CD09D4AD47}"/>
              </a:ext>
            </a:extLst>
          </p:cNvPr>
          <p:cNvSpPr/>
          <p:nvPr/>
        </p:nvSpPr>
        <p:spPr>
          <a:xfrm>
            <a:off x="3357883" y="2057082"/>
            <a:ext cx="2352357" cy="1729105"/>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DA9BED5-ABAB-BAC5-02D3-9484CB7CA8F4}"/>
              </a:ext>
            </a:extLst>
          </p:cNvPr>
          <p:cNvSpPr/>
          <p:nvPr/>
        </p:nvSpPr>
        <p:spPr>
          <a:xfrm>
            <a:off x="699731" y="4252732"/>
            <a:ext cx="2352357" cy="1729105"/>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AA14736-317C-3FEB-1EE3-45ED4C263033}"/>
              </a:ext>
            </a:extLst>
          </p:cNvPr>
          <p:cNvSpPr/>
          <p:nvPr/>
        </p:nvSpPr>
        <p:spPr>
          <a:xfrm>
            <a:off x="3376259" y="4252731"/>
            <a:ext cx="2352357" cy="1729105"/>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F5484539-B322-D761-CF3C-E63D75EB3F06}"/>
              </a:ext>
            </a:extLst>
          </p:cNvPr>
          <p:cNvSpPr txBox="1"/>
          <p:nvPr/>
        </p:nvSpPr>
        <p:spPr>
          <a:xfrm rot="16200000">
            <a:off x="3840544" y="3942313"/>
            <a:ext cx="4427963" cy="400110"/>
          </a:xfrm>
          <a:prstGeom prst="rect">
            <a:avLst/>
          </a:prstGeom>
          <a:noFill/>
        </p:spPr>
        <p:txBody>
          <a:bodyPr wrap="square">
            <a:spAutoFit/>
          </a:bodyPr>
          <a:lstStyle/>
          <a:p>
            <a:pPr algn="ctr"/>
            <a:r>
              <a:rPr lang="en-US" sz="2000" b="1" dirty="0">
                <a:solidFill>
                  <a:srgbClr val="0388A6"/>
                </a:solidFill>
              </a:rPr>
              <a:t>Key Anomalies</a:t>
            </a:r>
            <a:endParaRPr lang="en-US" sz="2000" dirty="0">
              <a:solidFill>
                <a:srgbClr val="0388A6"/>
              </a:solidFill>
            </a:endParaRPr>
          </a:p>
        </p:txBody>
      </p:sp>
      <p:sp>
        <p:nvSpPr>
          <p:cNvPr id="17" name="TextBox 16">
            <a:extLst>
              <a:ext uri="{FF2B5EF4-FFF2-40B4-BE49-F238E27FC236}">
                <a16:creationId xmlns:a16="http://schemas.microsoft.com/office/drawing/2014/main" id="{0319DCEF-7DE4-7905-3547-B93B2A211F66}"/>
              </a:ext>
            </a:extLst>
          </p:cNvPr>
          <p:cNvSpPr txBox="1"/>
          <p:nvPr/>
        </p:nvSpPr>
        <p:spPr>
          <a:xfrm rot="16200000">
            <a:off x="-1607219" y="3812002"/>
            <a:ext cx="3939561" cy="400110"/>
          </a:xfrm>
          <a:prstGeom prst="rect">
            <a:avLst/>
          </a:prstGeom>
          <a:noFill/>
        </p:spPr>
        <p:txBody>
          <a:bodyPr wrap="square">
            <a:spAutoFit/>
          </a:bodyPr>
          <a:lstStyle/>
          <a:p>
            <a:pPr algn="ctr"/>
            <a:r>
              <a:rPr lang="en-US" sz="2000" b="1" dirty="0">
                <a:solidFill>
                  <a:srgbClr val="0388A6"/>
                </a:solidFill>
              </a:rPr>
              <a:t>Stock Price Trends</a:t>
            </a:r>
            <a:endParaRPr lang="en-US" sz="2000" dirty="0">
              <a:solidFill>
                <a:srgbClr val="0388A6"/>
              </a:solidFill>
            </a:endParaRPr>
          </a:p>
        </p:txBody>
      </p:sp>
      <p:sp>
        <p:nvSpPr>
          <p:cNvPr id="19" name="TextBox 18">
            <a:extLst>
              <a:ext uri="{FF2B5EF4-FFF2-40B4-BE49-F238E27FC236}">
                <a16:creationId xmlns:a16="http://schemas.microsoft.com/office/drawing/2014/main" id="{1E4F2F89-2124-3F5A-1535-9F46771765B4}"/>
              </a:ext>
            </a:extLst>
          </p:cNvPr>
          <p:cNvSpPr txBox="1"/>
          <p:nvPr/>
        </p:nvSpPr>
        <p:spPr>
          <a:xfrm>
            <a:off x="690883" y="1696481"/>
            <a:ext cx="2352357" cy="369332"/>
          </a:xfrm>
          <a:prstGeom prst="rect">
            <a:avLst/>
          </a:prstGeom>
          <a:noFill/>
        </p:spPr>
        <p:txBody>
          <a:bodyPr wrap="square">
            <a:spAutoFit/>
          </a:bodyPr>
          <a:lstStyle/>
          <a:p>
            <a:pPr algn="ctr"/>
            <a:r>
              <a:rPr lang="en-US" b="1" dirty="0">
                <a:solidFill>
                  <a:schemeClr val="bg1"/>
                </a:solidFill>
              </a:rPr>
              <a:t>T-Mobile</a:t>
            </a:r>
          </a:p>
        </p:txBody>
      </p:sp>
      <p:sp>
        <p:nvSpPr>
          <p:cNvPr id="23" name="TextBox 22">
            <a:extLst>
              <a:ext uri="{FF2B5EF4-FFF2-40B4-BE49-F238E27FC236}">
                <a16:creationId xmlns:a16="http://schemas.microsoft.com/office/drawing/2014/main" id="{3A1B1A25-2FFD-9AD0-A2AD-1AA5ECC2A951}"/>
              </a:ext>
            </a:extLst>
          </p:cNvPr>
          <p:cNvSpPr txBox="1"/>
          <p:nvPr/>
        </p:nvSpPr>
        <p:spPr>
          <a:xfrm>
            <a:off x="747872" y="2257179"/>
            <a:ext cx="2295368" cy="1200329"/>
          </a:xfrm>
          <a:prstGeom prst="rect">
            <a:avLst/>
          </a:prstGeom>
          <a:noFill/>
        </p:spPr>
        <p:txBody>
          <a:bodyPr wrap="square">
            <a:spAutoFit/>
          </a:bodyPr>
          <a:lstStyle/>
          <a:p>
            <a:pPr algn="ctr"/>
            <a:r>
              <a:rPr lang="en-US" b="1" dirty="0"/>
              <a:t>Upward trajectory</a:t>
            </a:r>
            <a:r>
              <a:rPr lang="en-US" dirty="0"/>
              <a:t>, particularly </a:t>
            </a:r>
            <a:r>
              <a:rPr lang="en-US" b="1" dirty="0"/>
              <a:t>post-2018</a:t>
            </a:r>
            <a:r>
              <a:rPr lang="en-US" dirty="0"/>
              <a:t>, indicating </a:t>
            </a:r>
            <a:r>
              <a:rPr lang="en-US" b="1" dirty="0"/>
              <a:t>strong performance</a:t>
            </a:r>
            <a:r>
              <a:rPr lang="en-US" dirty="0"/>
              <a:t>.</a:t>
            </a:r>
          </a:p>
        </p:txBody>
      </p:sp>
      <p:sp>
        <p:nvSpPr>
          <p:cNvPr id="24" name="TextBox 23">
            <a:extLst>
              <a:ext uri="{FF2B5EF4-FFF2-40B4-BE49-F238E27FC236}">
                <a16:creationId xmlns:a16="http://schemas.microsoft.com/office/drawing/2014/main" id="{1A37EEA7-A805-2FCF-7E7D-056711E08ACB}"/>
              </a:ext>
            </a:extLst>
          </p:cNvPr>
          <p:cNvSpPr txBox="1"/>
          <p:nvPr/>
        </p:nvSpPr>
        <p:spPr>
          <a:xfrm>
            <a:off x="3350117" y="1672945"/>
            <a:ext cx="2398860" cy="369332"/>
          </a:xfrm>
          <a:prstGeom prst="rect">
            <a:avLst/>
          </a:prstGeom>
          <a:noFill/>
        </p:spPr>
        <p:txBody>
          <a:bodyPr wrap="square">
            <a:spAutoFit/>
          </a:bodyPr>
          <a:lstStyle/>
          <a:p>
            <a:pPr algn="ctr"/>
            <a:r>
              <a:rPr lang="en-US" b="1" dirty="0">
                <a:solidFill>
                  <a:schemeClr val="bg1"/>
                </a:solidFill>
              </a:rPr>
              <a:t>Chevron and Exxon</a:t>
            </a:r>
          </a:p>
        </p:txBody>
      </p:sp>
      <p:sp>
        <p:nvSpPr>
          <p:cNvPr id="26" name="TextBox 25">
            <a:extLst>
              <a:ext uri="{FF2B5EF4-FFF2-40B4-BE49-F238E27FC236}">
                <a16:creationId xmlns:a16="http://schemas.microsoft.com/office/drawing/2014/main" id="{FBC58189-BD65-EE18-A754-14A6CC1FF1D6}"/>
              </a:ext>
            </a:extLst>
          </p:cNvPr>
          <p:cNvSpPr txBox="1"/>
          <p:nvPr/>
        </p:nvSpPr>
        <p:spPr>
          <a:xfrm>
            <a:off x="3396619" y="2216990"/>
            <a:ext cx="2313621" cy="1200329"/>
          </a:xfrm>
          <a:prstGeom prst="rect">
            <a:avLst/>
          </a:prstGeom>
          <a:noFill/>
        </p:spPr>
        <p:txBody>
          <a:bodyPr wrap="square">
            <a:spAutoFit/>
          </a:bodyPr>
          <a:lstStyle/>
          <a:p>
            <a:pPr algn="ctr"/>
            <a:r>
              <a:rPr lang="en-US" dirty="0"/>
              <a:t>Gradual growth with </a:t>
            </a:r>
            <a:r>
              <a:rPr lang="en-US" b="1" dirty="0"/>
              <a:t>notable peaks </a:t>
            </a:r>
            <a:r>
              <a:rPr lang="en-US" dirty="0"/>
              <a:t>and </a:t>
            </a:r>
            <a:r>
              <a:rPr lang="en-US" b="1" dirty="0"/>
              <a:t>dips</a:t>
            </a:r>
            <a:r>
              <a:rPr lang="en-US" dirty="0"/>
              <a:t>, likely due to </a:t>
            </a:r>
            <a:r>
              <a:rPr lang="en-US" b="1" dirty="0"/>
              <a:t>oil price volatility</a:t>
            </a:r>
          </a:p>
        </p:txBody>
      </p:sp>
      <p:sp>
        <p:nvSpPr>
          <p:cNvPr id="27" name="TextBox 26">
            <a:extLst>
              <a:ext uri="{FF2B5EF4-FFF2-40B4-BE49-F238E27FC236}">
                <a16:creationId xmlns:a16="http://schemas.microsoft.com/office/drawing/2014/main" id="{6F3414B1-2139-EE38-12E5-C0393F1B4C02}"/>
              </a:ext>
            </a:extLst>
          </p:cNvPr>
          <p:cNvSpPr txBox="1"/>
          <p:nvPr/>
        </p:nvSpPr>
        <p:spPr>
          <a:xfrm>
            <a:off x="690883" y="3876001"/>
            <a:ext cx="2352357" cy="369332"/>
          </a:xfrm>
          <a:prstGeom prst="rect">
            <a:avLst/>
          </a:prstGeom>
          <a:noFill/>
        </p:spPr>
        <p:txBody>
          <a:bodyPr wrap="square">
            <a:spAutoFit/>
          </a:bodyPr>
          <a:lstStyle/>
          <a:p>
            <a:pPr algn="ctr"/>
            <a:r>
              <a:rPr lang="en-US" b="1" dirty="0">
                <a:solidFill>
                  <a:schemeClr val="bg1"/>
                </a:solidFill>
              </a:rPr>
              <a:t>AT&amp;T </a:t>
            </a:r>
          </a:p>
        </p:txBody>
      </p:sp>
      <p:sp>
        <p:nvSpPr>
          <p:cNvPr id="28" name="TextBox 27">
            <a:extLst>
              <a:ext uri="{FF2B5EF4-FFF2-40B4-BE49-F238E27FC236}">
                <a16:creationId xmlns:a16="http://schemas.microsoft.com/office/drawing/2014/main" id="{516B8097-51EB-B6D4-E5F2-9C8647F3AF03}"/>
              </a:ext>
            </a:extLst>
          </p:cNvPr>
          <p:cNvSpPr txBox="1"/>
          <p:nvPr/>
        </p:nvSpPr>
        <p:spPr>
          <a:xfrm>
            <a:off x="3356004" y="3860569"/>
            <a:ext cx="2352357" cy="369332"/>
          </a:xfrm>
          <a:prstGeom prst="rect">
            <a:avLst/>
          </a:prstGeom>
          <a:noFill/>
        </p:spPr>
        <p:txBody>
          <a:bodyPr wrap="square">
            <a:spAutoFit/>
          </a:bodyPr>
          <a:lstStyle/>
          <a:p>
            <a:pPr algn="ctr"/>
            <a:r>
              <a:rPr lang="en-US" b="1" dirty="0">
                <a:solidFill>
                  <a:schemeClr val="bg1"/>
                </a:solidFill>
              </a:rPr>
              <a:t>Verizon and Conoco </a:t>
            </a:r>
          </a:p>
        </p:txBody>
      </p:sp>
      <p:sp>
        <p:nvSpPr>
          <p:cNvPr id="30" name="TextBox 29">
            <a:extLst>
              <a:ext uri="{FF2B5EF4-FFF2-40B4-BE49-F238E27FC236}">
                <a16:creationId xmlns:a16="http://schemas.microsoft.com/office/drawing/2014/main" id="{44CBF236-FF29-A0EF-E01D-6FF2F0147810}"/>
              </a:ext>
            </a:extLst>
          </p:cNvPr>
          <p:cNvSpPr txBox="1"/>
          <p:nvPr/>
        </p:nvSpPr>
        <p:spPr>
          <a:xfrm>
            <a:off x="699731" y="4374018"/>
            <a:ext cx="2343509" cy="1477328"/>
          </a:xfrm>
          <a:prstGeom prst="rect">
            <a:avLst/>
          </a:prstGeom>
          <a:noFill/>
        </p:spPr>
        <p:txBody>
          <a:bodyPr wrap="square">
            <a:spAutoFit/>
          </a:bodyPr>
          <a:lstStyle/>
          <a:p>
            <a:pPr algn="ctr"/>
            <a:r>
              <a:rPr lang="en-US" dirty="0"/>
              <a:t>Relatively </a:t>
            </a:r>
            <a:r>
              <a:rPr lang="en-US" b="1" dirty="0"/>
              <a:t>flat trend </a:t>
            </a:r>
            <a:r>
              <a:rPr lang="en-US" dirty="0"/>
              <a:t>with minor fluctuations, suggesting </a:t>
            </a:r>
            <a:r>
              <a:rPr lang="en-US" b="1" dirty="0"/>
              <a:t>limited growth</a:t>
            </a:r>
            <a:r>
              <a:rPr lang="en-US" dirty="0"/>
              <a:t>.</a:t>
            </a:r>
          </a:p>
        </p:txBody>
      </p:sp>
      <p:sp>
        <p:nvSpPr>
          <p:cNvPr id="32" name="TextBox 31">
            <a:extLst>
              <a:ext uri="{FF2B5EF4-FFF2-40B4-BE49-F238E27FC236}">
                <a16:creationId xmlns:a16="http://schemas.microsoft.com/office/drawing/2014/main" id="{DADDDC41-4DF5-87C4-A662-E6864238A3D5}"/>
              </a:ext>
            </a:extLst>
          </p:cNvPr>
          <p:cNvSpPr txBox="1"/>
          <p:nvPr/>
        </p:nvSpPr>
        <p:spPr>
          <a:xfrm>
            <a:off x="3408215" y="4454202"/>
            <a:ext cx="2255902" cy="1200329"/>
          </a:xfrm>
          <a:prstGeom prst="rect">
            <a:avLst/>
          </a:prstGeom>
          <a:noFill/>
        </p:spPr>
        <p:txBody>
          <a:bodyPr wrap="square">
            <a:spAutoFit/>
          </a:bodyPr>
          <a:lstStyle/>
          <a:p>
            <a:pPr algn="ctr"/>
            <a:r>
              <a:rPr lang="en-US" b="1" dirty="0"/>
              <a:t>Moderate</a:t>
            </a:r>
            <a:r>
              <a:rPr lang="en-US" dirty="0"/>
              <a:t> </a:t>
            </a:r>
            <a:r>
              <a:rPr lang="en-US" b="1" dirty="0"/>
              <a:t>increases</a:t>
            </a:r>
            <a:r>
              <a:rPr lang="en-US" dirty="0"/>
              <a:t> but relatively </a:t>
            </a:r>
            <a:r>
              <a:rPr lang="en-US" b="1" dirty="0"/>
              <a:t>stable</a:t>
            </a:r>
            <a:r>
              <a:rPr lang="en-US" dirty="0"/>
              <a:t> compared to                       T-Mobile.</a:t>
            </a:r>
          </a:p>
        </p:txBody>
      </p:sp>
      <p:sp>
        <p:nvSpPr>
          <p:cNvPr id="33" name="Rectangle 32">
            <a:extLst>
              <a:ext uri="{FF2B5EF4-FFF2-40B4-BE49-F238E27FC236}">
                <a16:creationId xmlns:a16="http://schemas.microsoft.com/office/drawing/2014/main" id="{1FA4D0FE-0C72-AB3C-E3B5-F299922AECC0}"/>
              </a:ext>
            </a:extLst>
          </p:cNvPr>
          <p:cNvSpPr/>
          <p:nvPr/>
        </p:nvSpPr>
        <p:spPr>
          <a:xfrm>
            <a:off x="6294708" y="4114805"/>
            <a:ext cx="5476016" cy="2215991"/>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73BADDC5-9B6E-6DE5-7078-533F4D9FFE00}"/>
              </a:ext>
            </a:extLst>
          </p:cNvPr>
          <p:cNvSpPr txBox="1"/>
          <p:nvPr/>
        </p:nvSpPr>
        <p:spPr>
          <a:xfrm>
            <a:off x="6561457" y="1559054"/>
            <a:ext cx="5019358" cy="369332"/>
          </a:xfrm>
          <a:prstGeom prst="rect">
            <a:avLst/>
          </a:prstGeom>
          <a:noFill/>
        </p:spPr>
        <p:txBody>
          <a:bodyPr wrap="square">
            <a:spAutoFit/>
          </a:bodyPr>
          <a:lstStyle/>
          <a:p>
            <a:pPr algn="ctr"/>
            <a:r>
              <a:rPr lang="en-US" b="1" dirty="0">
                <a:solidFill>
                  <a:schemeClr val="bg1"/>
                </a:solidFill>
              </a:rPr>
              <a:t>2008 Financial Crisis</a:t>
            </a:r>
          </a:p>
        </p:txBody>
      </p:sp>
      <p:sp>
        <p:nvSpPr>
          <p:cNvPr id="40" name="TextBox 39">
            <a:extLst>
              <a:ext uri="{FF2B5EF4-FFF2-40B4-BE49-F238E27FC236}">
                <a16:creationId xmlns:a16="http://schemas.microsoft.com/office/drawing/2014/main" id="{FB267895-6DF5-DB4E-5F10-1B8F25F83804}"/>
              </a:ext>
            </a:extLst>
          </p:cNvPr>
          <p:cNvSpPr txBox="1"/>
          <p:nvPr/>
        </p:nvSpPr>
        <p:spPr>
          <a:xfrm>
            <a:off x="6234211" y="3712062"/>
            <a:ext cx="5476016" cy="369332"/>
          </a:xfrm>
          <a:prstGeom prst="rect">
            <a:avLst/>
          </a:prstGeom>
          <a:noFill/>
        </p:spPr>
        <p:txBody>
          <a:bodyPr wrap="square">
            <a:spAutoFit/>
          </a:bodyPr>
          <a:lstStyle/>
          <a:p>
            <a:pPr algn="ctr"/>
            <a:r>
              <a:rPr lang="en-US" b="1" dirty="0">
                <a:solidFill>
                  <a:schemeClr val="bg1"/>
                </a:solidFill>
              </a:rPr>
              <a:t>COVID-19 Pandemic (2020)</a:t>
            </a:r>
          </a:p>
        </p:txBody>
      </p:sp>
      <p:sp>
        <p:nvSpPr>
          <p:cNvPr id="44" name="TextBox 43">
            <a:extLst>
              <a:ext uri="{FF2B5EF4-FFF2-40B4-BE49-F238E27FC236}">
                <a16:creationId xmlns:a16="http://schemas.microsoft.com/office/drawing/2014/main" id="{747CC3C6-9BB5-8EA6-1A45-E1CE4A050FBF}"/>
              </a:ext>
            </a:extLst>
          </p:cNvPr>
          <p:cNvSpPr txBox="1"/>
          <p:nvPr/>
        </p:nvSpPr>
        <p:spPr>
          <a:xfrm>
            <a:off x="6294709" y="2017547"/>
            <a:ext cx="5397142" cy="1400383"/>
          </a:xfrm>
          <a:prstGeom prst="rect">
            <a:avLst/>
          </a:prstGeom>
          <a:noFill/>
        </p:spPr>
        <p:txBody>
          <a:bodyPr wrap="square">
            <a:spAutoFit/>
          </a:bodyPr>
          <a:lstStyle/>
          <a:p>
            <a:pPr marL="285750" indent="-285750">
              <a:spcBef>
                <a:spcPts val="600"/>
              </a:spcBef>
              <a:buFont typeface="Arial" panose="020B0604020202020204" pitchFamily="34" charset="0"/>
              <a:buChar char="•"/>
            </a:pPr>
            <a:r>
              <a:rPr lang="en-US" sz="1600" dirty="0"/>
              <a:t>All companies experienced a </a:t>
            </a:r>
            <a:r>
              <a:rPr lang="en-US" sz="1600" b="1" dirty="0"/>
              <a:t>sharp</a:t>
            </a:r>
            <a:r>
              <a:rPr lang="en-US" sz="1600" dirty="0"/>
              <a:t> </a:t>
            </a:r>
            <a:r>
              <a:rPr lang="en-US" sz="1600" b="1" dirty="0"/>
              <a:t>decline</a:t>
            </a:r>
            <a:r>
              <a:rPr lang="en-US" sz="1600" dirty="0"/>
              <a:t> in stock </a:t>
            </a:r>
            <a:r>
              <a:rPr lang="en-US" sz="1600" b="1" dirty="0"/>
              <a:t>prices</a:t>
            </a:r>
            <a:r>
              <a:rPr lang="en-US" sz="1600" dirty="0"/>
              <a:t> around 2008, aligning with the global </a:t>
            </a:r>
            <a:r>
              <a:rPr lang="en-US" sz="1600" b="1" dirty="0"/>
              <a:t>financial crisis</a:t>
            </a:r>
            <a:r>
              <a:rPr lang="en-US" sz="1600" dirty="0"/>
              <a:t>.</a:t>
            </a:r>
          </a:p>
          <a:p>
            <a:pPr marL="285750" indent="-285750">
              <a:spcBef>
                <a:spcPts val="600"/>
              </a:spcBef>
              <a:buFont typeface="Arial" panose="020B0604020202020204" pitchFamily="34" charset="0"/>
              <a:buChar char="•"/>
            </a:pPr>
            <a:r>
              <a:rPr lang="en-US" sz="1600" dirty="0"/>
              <a:t>Particularly evident in </a:t>
            </a:r>
            <a:r>
              <a:rPr lang="en-US" sz="1600" b="1" dirty="0"/>
              <a:t>Exxon and Chevron</a:t>
            </a:r>
            <a:r>
              <a:rPr lang="en-US" sz="1600" dirty="0"/>
              <a:t>, likely driven by </a:t>
            </a:r>
            <a:r>
              <a:rPr lang="en-US" sz="1600" b="1" dirty="0"/>
              <a:t>oil price instability during the recession</a:t>
            </a:r>
            <a:r>
              <a:rPr lang="en-US" sz="1600" dirty="0"/>
              <a:t>.</a:t>
            </a:r>
          </a:p>
        </p:txBody>
      </p:sp>
      <p:sp>
        <p:nvSpPr>
          <p:cNvPr id="46" name="TextBox 45">
            <a:extLst>
              <a:ext uri="{FF2B5EF4-FFF2-40B4-BE49-F238E27FC236}">
                <a16:creationId xmlns:a16="http://schemas.microsoft.com/office/drawing/2014/main" id="{B0E163BD-3DC9-FB92-977B-E0E2A7E78D6F}"/>
              </a:ext>
            </a:extLst>
          </p:cNvPr>
          <p:cNvSpPr txBox="1"/>
          <p:nvPr/>
        </p:nvSpPr>
        <p:spPr>
          <a:xfrm>
            <a:off x="6337013" y="4114805"/>
            <a:ext cx="5459550" cy="2215991"/>
          </a:xfrm>
          <a:prstGeom prst="rect">
            <a:avLst/>
          </a:prstGeom>
          <a:noFill/>
        </p:spPr>
        <p:txBody>
          <a:bodyPr wrap="square">
            <a:spAutoFit/>
          </a:bodyPr>
          <a:lstStyle/>
          <a:p>
            <a:pPr marL="285750" indent="-285750">
              <a:spcBef>
                <a:spcPts val="600"/>
              </a:spcBef>
              <a:buFont typeface="Arial" panose="020B0604020202020204" pitchFamily="34" charset="0"/>
              <a:buChar char="•"/>
            </a:pPr>
            <a:r>
              <a:rPr lang="en-US" sz="1600" dirty="0"/>
              <a:t>Price </a:t>
            </a:r>
            <a:r>
              <a:rPr lang="en-US" sz="1600" b="1" dirty="0"/>
              <a:t>drop in early 2020 </a:t>
            </a:r>
            <a:r>
              <a:rPr lang="en-US" sz="1600" dirty="0"/>
              <a:t>across all companies, reflecting the initial market shock due to </a:t>
            </a:r>
            <a:r>
              <a:rPr lang="en-US" sz="1600" b="1" dirty="0"/>
              <a:t>pandemic</a:t>
            </a:r>
            <a:r>
              <a:rPr lang="en-US" sz="1600" dirty="0"/>
              <a:t> </a:t>
            </a:r>
            <a:r>
              <a:rPr lang="en-US" sz="1600" b="1" dirty="0"/>
              <a:t>uncertainties</a:t>
            </a:r>
            <a:r>
              <a:rPr lang="en-US" sz="1600" dirty="0"/>
              <a:t>.</a:t>
            </a:r>
          </a:p>
          <a:p>
            <a:pPr marL="285750" indent="-285750">
              <a:spcBef>
                <a:spcPts val="600"/>
              </a:spcBef>
              <a:buFont typeface="Arial" panose="020B0604020202020204" pitchFamily="34" charset="0"/>
              <a:buChar char="•"/>
            </a:pPr>
            <a:r>
              <a:rPr lang="en-US" sz="1600" dirty="0"/>
              <a:t>T-Mobile: Demonstrated </a:t>
            </a:r>
            <a:r>
              <a:rPr lang="en-US" sz="1600" b="1" dirty="0"/>
              <a:t>strong recovery </a:t>
            </a:r>
            <a:r>
              <a:rPr lang="en-US" sz="1600" dirty="0"/>
              <a:t>and upward growth, reflecting </a:t>
            </a:r>
            <a:r>
              <a:rPr lang="en-US" sz="1600" b="1" dirty="0"/>
              <a:t>investor confidence in the telecom </a:t>
            </a:r>
            <a:r>
              <a:rPr lang="en-US" sz="1600" dirty="0"/>
              <a:t>sector's resilience and </a:t>
            </a:r>
            <a:r>
              <a:rPr lang="en-US" sz="1600" b="1" dirty="0"/>
              <a:t>government stimulus</a:t>
            </a:r>
          </a:p>
          <a:p>
            <a:pPr marL="285750" indent="-285750">
              <a:spcBef>
                <a:spcPts val="600"/>
              </a:spcBef>
              <a:buFont typeface="Arial" panose="020B0604020202020204" pitchFamily="34" charset="0"/>
              <a:buChar char="•"/>
            </a:pPr>
            <a:r>
              <a:rPr lang="en-US" sz="1600" dirty="0"/>
              <a:t>Exxon and Chevron: Sharp declines followed by moderate recovery, likely due to </a:t>
            </a:r>
            <a:r>
              <a:rPr lang="en-US" sz="1600" b="1" dirty="0"/>
              <a:t>oil price crashes during global lockdowns</a:t>
            </a:r>
            <a:r>
              <a:rPr lang="en-US" sz="1600" dirty="0"/>
              <a:t>.</a:t>
            </a:r>
          </a:p>
        </p:txBody>
      </p:sp>
    </p:spTree>
    <p:extLst>
      <p:ext uri="{BB962C8B-B14F-4D97-AF65-F5344CB8AC3E}">
        <p14:creationId xmlns:p14="http://schemas.microsoft.com/office/powerpoint/2010/main" val="246466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36000">
              <a:schemeClr val="bg1">
                <a:lumMod val="65000"/>
              </a:schemeClr>
            </a:gs>
            <a:gs pos="0">
              <a:schemeClr val="bg1">
                <a:lumMod val="50000"/>
              </a:schemeClr>
            </a:gs>
            <a:gs pos="75000">
              <a:schemeClr val="bg1">
                <a:lumMod val="75000"/>
              </a:schemeClr>
            </a:gs>
            <a:gs pos="100000">
              <a:schemeClr val="bg1">
                <a:lumMod val="95000"/>
              </a:schemeClr>
            </a:gs>
          </a:gsLst>
          <a:lin ang="5400000" scaled="1"/>
        </a:gradFill>
        <a:effectLst/>
      </p:bgPr>
    </p:bg>
    <p:spTree>
      <p:nvGrpSpPr>
        <p:cNvPr id="1" name="">
          <a:extLst>
            <a:ext uri="{FF2B5EF4-FFF2-40B4-BE49-F238E27FC236}">
              <a16:creationId xmlns:a16="http://schemas.microsoft.com/office/drawing/2014/main" id="{E60E0F4B-440C-FDA5-B58D-9241A7754716}"/>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1E92894D-7CD9-8ED2-F290-5E7558A0558C}"/>
              </a:ext>
            </a:extLst>
          </p:cNvPr>
          <p:cNvSpPr/>
          <p:nvPr/>
        </p:nvSpPr>
        <p:spPr>
          <a:xfrm>
            <a:off x="682609" y="4522999"/>
            <a:ext cx="10680192" cy="1161553"/>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2" name="Title 1">
            <a:extLst>
              <a:ext uri="{FF2B5EF4-FFF2-40B4-BE49-F238E27FC236}">
                <a16:creationId xmlns:a16="http://schemas.microsoft.com/office/drawing/2014/main" id="{AF5D4D32-3125-CDBF-9118-7797A7A6F11D}"/>
              </a:ext>
            </a:extLst>
          </p:cNvPr>
          <p:cNvSpPr>
            <a:spLocks noGrp="1"/>
          </p:cNvSpPr>
          <p:nvPr>
            <p:ph type="title"/>
          </p:nvPr>
        </p:nvSpPr>
        <p:spPr>
          <a:xfrm>
            <a:off x="584066" y="151444"/>
            <a:ext cx="12046084" cy="1325563"/>
          </a:xfrm>
        </p:spPr>
        <p:txBody>
          <a:bodyPr/>
          <a:lstStyle/>
          <a:p>
            <a:r>
              <a:rPr lang="en-US" dirty="0">
                <a:solidFill>
                  <a:schemeClr val="bg1"/>
                </a:solidFill>
              </a:rPr>
              <a:t>Residual Patterns and Model Improvements</a:t>
            </a:r>
          </a:p>
        </p:txBody>
      </p:sp>
      <p:sp>
        <p:nvSpPr>
          <p:cNvPr id="3" name="Date Placeholder 2">
            <a:extLst>
              <a:ext uri="{FF2B5EF4-FFF2-40B4-BE49-F238E27FC236}">
                <a16:creationId xmlns:a16="http://schemas.microsoft.com/office/drawing/2014/main" id="{CE77F429-4CA7-4262-ECD3-71B725C6FF68}"/>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2">
                    <a:lumMod val="50000"/>
                  </a:schemeClr>
                </a:solidFill>
                <a:effectLst/>
                <a:uLnTx/>
                <a:uFillTx/>
                <a:latin typeface="Source Sans Pro"/>
                <a:ea typeface="+mn-ea"/>
                <a:cs typeface="+mn-cs"/>
              </a:rPr>
              <a:t>12/16/2024</a:t>
            </a:r>
          </a:p>
        </p:txBody>
      </p:sp>
      <p:sp>
        <p:nvSpPr>
          <p:cNvPr id="4" name="Footer Placeholder 3">
            <a:extLst>
              <a:ext uri="{FF2B5EF4-FFF2-40B4-BE49-F238E27FC236}">
                <a16:creationId xmlns:a16="http://schemas.microsoft.com/office/drawing/2014/main" id="{1132C1D7-49FE-EEA9-CC8E-3B9F3E76196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2">
                    <a:lumMod val="50000"/>
                  </a:schemeClr>
                </a:solidFill>
                <a:effectLst/>
                <a:uLnTx/>
                <a:uFillTx/>
                <a:latin typeface="Source Sans Pro"/>
                <a:ea typeface="+mn-ea"/>
                <a:cs typeface="+mn-cs"/>
              </a:rPr>
              <a:t>Boot Camp UT – Data Analytics</a:t>
            </a:r>
          </a:p>
        </p:txBody>
      </p:sp>
      <p:sp>
        <p:nvSpPr>
          <p:cNvPr id="5" name="Slide Number Placeholder 4">
            <a:extLst>
              <a:ext uri="{FF2B5EF4-FFF2-40B4-BE49-F238E27FC236}">
                <a16:creationId xmlns:a16="http://schemas.microsoft.com/office/drawing/2014/main" id="{06203876-07F4-6786-542D-35D398B78E1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5CEABB6-07DC-46E8-9B57-56EC44A396E5}" type="slidenum">
              <a:rPr kumimoji="0" lang="en-US" sz="1000" b="0" i="0" u="none" strike="noStrike" kern="1200" cap="none" spc="0" normalizeH="0" baseline="0" noProof="0" smtClean="0">
                <a:ln>
                  <a:noFill/>
                </a:ln>
                <a:solidFill>
                  <a:schemeClr val="bg2">
                    <a:lumMod val="50000"/>
                  </a:schemeClr>
                </a:solidFill>
                <a:effectLst/>
                <a:uLnTx/>
                <a:uFillTx/>
                <a:latin typeface="Source Sans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dirty="0">
              <a:ln>
                <a:noFill/>
              </a:ln>
              <a:solidFill>
                <a:schemeClr val="bg2">
                  <a:lumMod val="50000"/>
                </a:schemeClr>
              </a:solidFill>
              <a:effectLst/>
              <a:uLnTx/>
              <a:uFillTx/>
              <a:latin typeface="Source Sans Pro"/>
              <a:ea typeface="+mn-ea"/>
              <a:cs typeface="+mn-cs"/>
            </a:endParaRPr>
          </a:p>
        </p:txBody>
      </p:sp>
      <p:sp>
        <p:nvSpPr>
          <p:cNvPr id="8" name="Rectangle 7">
            <a:extLst>
              <a:ext uri="{FF2B5EF4-FFF2-40B4-BE49-F238E27FC236}">
                <a16:creationId xmlns:a16="http://schemas.microsoft.com/office/drawing/2014/main" id="{754FAA4F-EEDF-29E8-86EC-915D3A6E79CB}"/>
              </a:ext>
            </a:extLst>
          </p:cNvPr>
          <p:cNvSpPr/>
          <p:nvPr/>
        </p:nvSpPr>
        <p:spPr>
          <a:xfrm>
            <a:off x="695635" y="1127141"/>
            <a:ext cx="4663440" cy="182880"/>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0" name="Rectangle 9">
            <a:extLst>
              <a:ext uri="{FF2B5EF4-FFF2-40B4-BE49-F238E27FC236}">
                <a16:creationId xmlns:a16="http://schemas.microsoft.com/office/drawing/2014/main" id="{CBBD4906-36CB-A454-D236-0FC53F230B98}"/>
              </a:ext>
            </a:extLst>
          </p:cNvPr>
          <p:cNvSpPr/>
          <p:nvPr/>
        </p:nvSpPr>
        <p:spPr>
          <a:xfrm>
            <a:off x="584066" y="2180046"/>
            <a:ext cx="5188084" cy="1580179"/>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40" name="TextBox 39">
            <a:extLst>
              <a:ext uri="{FF2B5EF4-FFF2-40B4-BE49-F238E27FC236}">
                <a16:creationId xmlns:a16="http://schemas.microsoft.com/office/drawing/2014/main" id="{2EB7378C-4119-994D-5B42-BE5253CE8CAF}"/>
              </a:ext>
            </a:extLst>
          </p:cNvPr>
          <p:cNvSpPr txBox="1"/>
          <p:nvPr/>
        </p:nvSpPr>
        <p:spPr>
          <a:xfrm>
            <a:off x="624196" y="1797937"/>
            <a:ext cx="5476016" cy="369332"/>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Source Sans Pro"/>
                <a:ea typeface="+mn-ea"/>
                <a:cs typeface="+mn-cs"/>
              </a:rPr>
              <a:t>TRENDS</a:t>
            </a:r>
          </a:p>
        </p:txBody>
      </p:sp>
      <p:sp>
        <p:nvSpPr>
          <p:cNvPr id="44" name="TextBox 43">
            <a:extLst>
              <a:ext uri="{FF2B5EF4-FFF2-40B4-BE49-F238E27FC236}">
                <a16:creationId xmlns:a16="http://schemas.microsoft.com/office/drawing/2014/main" id="{E4521BE2-F86E-341F-BB7D-3F3A594AC12A}"/>
              </a:ext>
            </a:extLst>
          </p:cNvPr>
          <p:cNvSpPr txBox="1"/>
          <p:nvPr/>
        </p:nvSpPr>
        <p:spPr>
          <a:xfrm>
            <a:off x="709923" y="2326477"/>
            <a:ext cx="5062227" cy="1200329"/>
          </a:xfrm>
          <a:prstGeom prst="rect">
            <a:avLst/>
          </a:prstGeom>
          <a:noFill/>
        </p:spPr>
        <p:txBody>
          <a:bodyPr wrap="square">
            <a:spAutoFit/>
          </a:bodyPr>
          <a:lstStyle/>
          <a:p>
            <a:pPr lvl="0">
              <a:spcBef>
                <a:spcPts val="600"/>
              </a:spcBef>
              <a:defRPr/>
            </a:pPr>
            <a:r>
              <a:rPr kumimoji="0" lang="en-US" b="0" i="0" u="none" strike="noStrike" kern="1200" cap="none" spc="0" normalizeH="0" baseline="0" noProof="0" dirty="0">
                <a:ln>
                  <a:noFill/>
                </a:ln>
                <a:solidFill>
                  <a:prstClr val="black"/>
                </a:solidFill>
                <a:effectLst/>
                <a:uLnTx/>
                <a:uFillTx/>
                <a:latin typeface="Source Sans Pro"/>
                <a:ea typeface="+mn-ea"/>
                <a:cs typeface="+mn-cs"/>
              </a:rPr>
              <a:t>For the used modules. the </a:t>
            </a:r>
            <a:r>
              <a:rPr kumimoji="0" lang="en-US" b="1" i="0" u="none" strike="noStrike" kern="1200" cap="none" spc="0" normalizeH="0" baseline="0" noProof="0" dirty="0">
                <a:ln>
                  <a:noFill/>
                </a:ln>
                <a:solidFill>
                  <a:prstClr val="black"/>
                </a:solidFill>
                <a:effectLst/>
                <a:uLnTx/>
                <a:uFillTx/>
                <a:latin typeface="Source Sans Pro"/>
                <a:ea typeface="+mn-ea"/>
                <a:cs typeface="+mn-cs"/>
              </a:rPr>
              <a:t>residuals are extremely small across all tickers</a:t>
            </a:r>
            <a:r>
              <a:rPr kumimoji="0" lang="en-US" b="0" i="0" u="none" strike="noStrike" kern="1200" cap="none" spc="0" normalizeH="0" baseline="0" noProof="0" dirty="0">
                <a:ln>
                  <a:noFill/>
                </a:ln>
                <a:solidFill>
                  <a:prstClr val="black"/>
                </a:solidFill>
                <a:effectLst/>
                <a:uLnTx/>
                <a:uFillTx/>
                <a:latin typeface="Source Sans Pro"/>
                <a:ea typeface="+mn-ea"/>
                <a:cs typeface="+mn-cs"/>
              </a:rPr>
              <a:t>, as seen from the low </a:t>
            </a:r>
            <a:r>
              <a:rPr kumimoji="0" lang="en-US" b="1" i="0" u="none" strike="noStrike" kern="1200" cap="none" spc="0" normalizeH="0" baseline="0" noProof="0" dirty="0">
                <a:ln>
                  <a:noFill/>
                </a:ln>
                <a:solidFill>
                  <a:prstClr val="black"/>
                </a:solidFill>
                <a:effectLst/>
                <a:uLnTx/>
                <a:uFillTx/>
                <a:latin typeface="Source Sans Pro"/>
                <a:ea typeface="+mn-ea"/>
                <a:cs typeface="+mn-cs"/>
              </a:rPr>
              <a:t>Mean Absolute Error (MAE) and Mean Squared Error (</a:t>
            </a:r>
            <a:r>
              <a:rPr lang="en-US" b="1" dirty="0">
                <a:solidFill>
                  <a:prstClr val="black"/>
                </a:solidFill>
              </a:rPr>
              <a:t>MSE) values</a:t>
            </a:r>
            <a:r>
              <a:rPr kumimoji="0" lang="en-US" b="0" i="0" u="none" strike="noStrike" kern="1200" cap="none" spc="0" normalizeH="0" baseline="0" noProof="0" dirty="0">
                <a:ln>
                  <a:noFill/>
                </a:ln>
                <a:solidFill>
                  <a:prstClr val="black"/>
                </a:solidFill>
                <a:effectLst/>
                <a:uLnTx/>
                <a:uFillTx/>
                <a:latin typeface="Source Sans Pro"/>
                <a:ea typeface="+mn-ea"/>
                <a:cs typeface="+mn-cs"/>
              </a:rPr>
              <a:t>.</a:t>
            </a:r>
          </a:p>
        </p:txBody>
      </p:sp>
      <p:sp>
        <p:nvSpPr>
          <p:cNvPr id="46" name="TextBox 45">
            <a:extLst>
              <a:ext uri="{FF2B5EF4-FFF2-40B4-BE49-F238E27FC236}">
                <a16:creationId xmlns:a16="http://schemas.microsoft.com/office/drawing/2014/main" id="{C1C8426D-884F-DF52-9675-4EAB63F81A0A}"/>
              </a:ext>
            </a:extLst>
          </p:cNvPr>
          <p:cNvSpPr txBox="1"/>
          <p:nvPr/>
        </p:nvSpPr>
        <p:spPr>
          <a:xfrm>
            <a:off x="889427" y="4831066"/>
            <a:ext cx="10354836" cy="646331"/>
          </a:xfrm>
          <a:prstGeom prst="rect">
            <a:avLst/>
          </a:prstGeom>
          <a:noFill/>
        </p:spPr>
        <p:txBody>
          <a:bodyPr wrap="square">
            <a:spAutoFit/>
          </a:bodyPr>
          <a:lstStyle/>
          <a:p>
            <a:pPr marR="0" lvl="0" algn="l" defTabSz="914400" rtl="0" eaLnBrk="1" fontAlgn="auto" latinLnBrk="0" hangingPunct="1">
              <a:spcBef>
                <a:spcPts val="600"/>
              </a:spcBef>
              <a:spcAft>
                <a:spcPts val="0"/>
              </a:spcAft>
              <a:buClrTx/>
              <a:buSzTx/>
              <a:tabLst/>
              <a:defRPr/>
            </a:pPr>
            <a:r>
              <a:rPr kumimoji="0" lang="en-US" b="0" i="0" u="none" strike="noStrike" kern="1200" cap="none" spc="0" normalizeH="0" baseline="0" noProof="0" dirty="0">
                <a:ln>
                  <a:noFill/>
                </a:ln>
                <a:solidFill>
                  <a:prstClr val="black"/>
                </a:solidFill>
                <a:effectLst/>
                <a:uLnTx/>
                <a:uFillTx/>
                <a:latin typeface="Source Sans Pro"/>
                <a:ea typeface="+mn-ea"/>
                <a:cs typeface="+mn-cs"/>
              </a:rPr>
              <a:t>Monitor trends over time (e.g., underprediction or overprediction at specific ranges), incorporating </a:t>
            </a:r>
            <a:r>
              <a:rPr kumimoji="0" lang="en-US" b="1" i="0" u="none" strike="noStrike" kern="1200" cap="none" spc="0" normalizeH="0" baseline="0" noProof="0" dirty="0">
                <a:ln>
                  <a:noFill/>
                </a:ln>
                <a:solidFill>
                  <a:prstClr val="black"/>
                </a:solidFill>
                <a:effectLst/>
                <a:uLnTx/>
                <a:uFillTx/>
                <a:latin typeface="Source Sans Pro"/>
                <a:ea typeface="+mn-ea"/>
                <a:cs typeface="+mn-cs"/>
              </a:rPr>
              <a:t>additional features like economic indicators or sentiment analysis could improve performance.</a:t>
            </a:r>
          </a:p>
        </p:txBody>
      </p:sp>
      <p:sp>
        <p:nvSpPr>
          <p:cNvPr id="18" name="TextBox 17">
            <a:extLst>
              <a:ext uri="{FF2B5EF4-FFF2-40B4-BE49-F238E27FC236}">
                <a16:creationId xmlns:a16="http://schemas.microsoft.com/office/drawing/2014/main" id="{E761EB9D-9994-26D0-BEA2-C4851C389BD9}"/>
              </a:ext>
            </a:extLst>
          </p:cNvPr>
          <p:cNvSpPr txBox="1"/>
          <p:nvPr/>
        </p:nvSpPr>
        <p:spPr>
          <a:xfrm>
            <a:off x="624196" y="4102302"/>
            <a:ext cx="6315074" cy="400110"/>
          </a:xfrm>
          <a:prstGeom prst="rect">
            <a:avLst/>
          </a:prstGeom>
          <a:noFill/>
        </p:spPr>
        <p:txBody>
          <a:bodyPr wrap="square">
            <a:spAutoFit/>
          </a:bodyPr>
          <a:lstStyle/>
          <a:p>
            <a:r>
              <a:rPr lang="en-US" sz="2000" b="1" dirty="0">
                <a:solidFill>
                  <a:prstClr val="white"/>
                </a:solidFill>
                <a:latin typeface="Source Sans Pro"/>
              </a:rPr>
              <a:t>IMPROVEMENTS</a:t>
            </a:r>
          </a:p>
        </p:txBody>
      </p:sp>
      <p:sp>
        <p:nvSpPr>
          <p:cNvPr id="22" name="Rectangle 21">
            <a:extLst>
              <a:ext uri="{FF2B5EF4-FFF2-40B4-BE49-F238E27FC236}">
                <a16:creationId xmlns:a16="http://schemas.microsoft.com/office/drawing/2014/main" id="{DCE7909A-A82F-E4E3-4BEE-B097D5B11371}"/>
              </a:ext>
            </a:extLst>
          </p:cNvPr>
          <p:cNvSpPr/>
          <p:nvPr/>
        </p:nvSpPr>
        <p:spPr>
          <a:xfrm>
            <a:off x="6165717" y="2167269"/>
            <a:ext cx="5188083" cy="1580179"/>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21" name="TextBox 20">
            <a:extLst>
              <a:ext uri="{FF2B5EF4-FFF2-40B4-BE49-F238E27FC236}">
                <a16:creationId xmlns:a16="http://schemas.microsoft.com/office/drawing/2014/main" id="{FCA7F035-CAAB-4421-6282-F4ACA0524E70}"/>
              </a:ext>
            </a:extLst>
          </p:cNvPr>
          <p:cNvSpPr txBox="1"/>
          <p:nvPr/>
        </p:nvSpPr>
        <p:spPr>
          <a:xfrm>
            <a:off x="6474618" y="2325112"/>
            <a:ext cx="4879181" cy="646331"/>
          </a:xfrm>
          <a:prstGeom prst="rect">
            <a:avLst/>
          </a:prstGeom>
          <a:noFill/>
        </p:spPr>
        <p:txBody>
          <a:bodyPr wrap="square">
            <a:spAutoFit/>
          </a:bodyPr>
          <a:lstStyle/>
          <a:p>
            <a:pPr marR="0" lvl="0" algn="l" defTabSz="914400" rtl="0" eaLnBrk="1" fontAlgn="auto" latinLnBrk="0" hangingPunct="1">
              <a:lnSpc>
                <a:spcPct val="100000"/>
              </a:lnSpc>
              <a:spcBef>
                <a:spcPts val="60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Source Sans Pro"/>
                <a:ea typeface="+mn-ea"/>
                <a:cs typeface="+mn-cs"/>
              </a:rPr>
              <a:t>No </a:t>
            </a:r>
            <a:r>
              <a:rPr kumimoji="0" lang="en-US" sz="1800" b="1" i="0" u="none" strike="noStrike" kern="1200" cap="none" spc="0" normalizeH="0" baseline="0" noProof="0" dirty="0">
                <a:ln>
                  <a:noFill/>
                </a:ln>
                <a:solidFill>
                  <a:prstClr val="black"/>
                </a:solidFill>
                <a:effectLst/>
                <a:uLnTx/>
                <a:uFillTx/>
                <a:latin typeface="Source Sans Pro"/>
                <a:ea typeface="+mn-ea"/>
                <a:cs typeface="+mn-cs"/>
              </a:rPr>
              <a:t>clear patterns </a:t>
            </a:r>
            <a:r>
              <a:rPr kumimoji="0" lang="en-US" sz="1800" b="0" i="0" u="none" strike="noStrike" kern="1200" cap="none" spc="0" normalizeH="0" baseline="0" noProof="0" dirty="0">
                <a:ln>
                  <a:noFill/>
                </a:ln>
                <a:solidFill>
                  <a:prstClr val="black"/>
                </a:solidFill>
                <a:effectLst/>
                <a:uLnTx/>
                <a:uFillTx/>
                <a:latin typeface="Source Sans Pro"/>
                <a:ea typeface="+mn-ea"/>
                <a:cs typeface="+mn-cs"/>
              </a:rPr>
              <a:t>suggest the model effectively captures relationships and minimizes errors.</a:t>
            </a:r>
          </a:p>
        </p:txBody>
      </p:sp>
      <p:sp>
        <p:nvSpPr>
          <p:cNvPr id="35" name="Rectangle 34">
            <a:extLst>
              <a:ext uri="{FF2B5EF4-FFF2-40B4-BE49-F238E27FC236}">
                <a16:creationId xmlns:a16="http://schemas.microsoft.com/office/drawing/2014/main" id="{B95AA76C-261B-DFBB-A94D-6304AA07ABB4}"/>
              </a:ext>
            </a:extLst>
          </p:cNvPr>
          <p:cNvSpPr/>
          <p:nvPr/>
        </p:nvSpPr>
        <p:spPr>
          <a:xfrm flipV="1">
            <a:off x="584065" y="2145895"/>
            <a:ext cx="10769734" cy="50847"/>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BA0814D0-8836-EAAA-89E6-9B057926EC1C}"/>
              </a:ext>
            </a:extLst>
          </p:cNvPr>
          <p:cNvSpPr/>
          <p:nvPr/>
        </p:nvSpPr>
        <p:spPr>
          <a:xfrm flipV="1">
            <a:off x="678616" y="4500229"/>
            <a:ext cx="10675183" cy="48192"/>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3887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36000">
              <a:schemeClr val="bg1">
                <a:lumMod val="65000"/>
              </a:schemeClr>
            </a:gs>
            <a:gs pos="0">
              <a:schemeClr val="bg1">
                <a:lumMod val="50000"/>
              </a:schemeClr>
            </a:gs>
            <a:gs pos="75000">
              <a:schemeClr val="bg1">
                <a:lumMod val="75000"/>
              </a:schemeClr>
            </a:gs>
            <a:gs pos="100000">
              <a:schemeClr val="bg1">
                <a:lumMod val="95000"/>
              </a:schemeClr>
            </a:gs>
          </a:gsLst>
          <a:lin ang="5400000" scaled="1"/>
        </a:gradFill>
        <a:effectLst/>
      </p:bgPr>
    </p:bg>
    <p:spTree>
      <p:nvGrpSpPr>
        <p:cNvPr id="1" name="">
          <a:extLst>
            <a:ext uri="{FF2B5EF4-FFF2-40B4-BE49-F238E27FC236}">
              <a16:creationId xmlns:a16="http://schemas.microsoft.com/office/drawing/2014/main" id="{FCDDB43F-96D4-F5DD-1404-CEF5C427C2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E5F285-044C-BA40-87A4-2D86B06E2E26}"/>
              </a:ext>
            </a:extLst>
          </p:cNvPr>
          <p:cNvSpPr>
            <a:spLocks noGrp="1"/>
          </p:cNvSpPr>
          <p:nvPr>
            <p:ph type="title"/>
          </p:nvPr>
        </p:nvSpPr>
        <p:spPr>
          <a:xfrm>
            <a:off x="584066" y="151444"/>
            <a:ext cx="12046084" cy="1325563"/>
          </a:xfrm>
        </p:spPr>
        <p:txBody>
          <a:bodyPr/>
          <a:lstStyle/>
          <a:p>
            <a:r>
              <a:rPr lang="en-US" dirty="0">
                <a:solidFill>
                  <a:schemeClr val="bg1"/>
                </a:solidFill>
              </a:rPr>
              <a:t>Accuracy by Ticker &amp; Industry</a:t>
            </a:r>
          </a:p>
        </p:txBody>
      </p:sp>
      <p:sp>
        <p:nvSpPr>
          <p:cNvPr id="3" name="Date Placeholder 2">
            <a:extLst>
              <a:ext uri="{FF2B5EF4-FFF2-40B4-BE49-F238E27FC236}">
                <a16:creationId xmlns:a16="http://schemas.microsoft.com/office/drawing/2014/main" id="{A4D9370B-2285-50D7-5FB4-884047732E8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2">
                    <a:lumMod val="50000"/>
                  </a:schemeClr>
                </a:solidFill>
                <a:effectLst/>
                <a:uLnTx/>
                <a:uFillTx/>
                <a:latin typeface="Source Sans Pro"/>
                <a:ea typeface="+mn-ea"/>
                <a:cs typeface="+mn-cs"/>
              </a:rPr>
              <a:t>12/16/2024</a:t>
            </a:r>
          </a:p>
        </p:txBody>
      </p:sp>
      <p:sp>
        <p:nvSpPr>
          <p:cNvPr id="4" name="Footer Placeholder 3">
            <a:extLst>
              <a:ext uri="{FF2B5EF4-FFF2-40B4-BE49-F238E27FC236}">
                <a16:creationId xmlns:a16="http://schemas.microsoft.com/office/drawing/2014/main" id="{050C469C-AE57-BBA8-FAAF-090E0004951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2">
                    <a:lumMod val="50000"/>
                  </a:schemeClr>
                </a:solidFill>
                <a:effectLst/>
                <a:uLnTx/>
                <a:uFillTx/>
                <a:latin typeface="Source Sans Pro"/>
                <a:ea typeface="+mn-ea"/>
                <a:cs typeface="+mn-cs"/>
              </a:rPr>
              <a:t>Boot Camp UT – Data Analytics</a:t>
            </a:r>
          </a:p>
        </p:txBody>
      </p:sp>
      <p:sp>
        <p:nvSpPr>
          <p:cNvPr id="5" name="Slide Number Placeholder 4">
            <a:extLst>
              <a:ext uri="{FF2B5EF4-FFF2-40B4-BE49-F238E27FC236}">
                <a16:creationId xmlns:a16="http://schemas.microsoft.com/office/drawing/2014/main" id="{332E8BE8-C08C-8300-B502-33D22871895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5CEABB6-07DC-46E8-9B57-56EC44A396E5}" type="slidenum">
              <a:rPr kumimoji="0" lang="en-US" sz="1000" b="0" i="0" u="none" strike="noStrike" kern="1200" cap="none" spc="0" normalizeH="0" baseline="0" noProof="0" smtClean="0">
                <a:ln>
                  <a:noFill/>
                </a:ln>
                <a:solidFill>
                  <a:schemeClr val="bg2">
                    <a:lumMod val="50000"/>
                  </a:schemeClr>
                </a:solidFill>
                <a:effectLst/>
                <a:uLnTx/>
                <a:uFillTx/>
                <a:latin typeface="Source Sans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schemeClr val="bg2">
                  <a:lumMod val="50000"/>
                </a:schemeClr>
              </a:solidFill>
              <a:effectLst/>
              <a:uLnTx/>
              <a:uFillTx/>
              <a:latin typeface="Source Sans Pro"/>
              <a:ea typeface="+mn-ea"/>
              <a:cs typeface="+mn-cs"/>
            </a:endParaRPr>
          </a:p>
        </p:txBody>
      </p:sp>
      <p:sp>
        <p:nvSpPr>
          <p:cNvPr id="8" name="Rectangle 7">
            <a:extLst>
              <a:ext uri="{FF2B5EF4-FFF2-40B4-BE49-F238E27FC236}">
                <a16:creationId xmlns:a16="http://schemas.microsoft.com/office/drawing/2014/main" id="{A1D3DB1E-AFCC-4477-1964-A89C84ECFD14}"/>
              </a:ext>
            </a:extLst>
          </p:cNvPr>
          <p:cNvSpPr/>
          <p:nvPr/>
        </p:nvSpPr>
        <p:spPr>
          <a:xfrm>
            <a:off x="695635" y="1127141"/>
            <a:ext cx="4663440" cy="182880"/>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0" name="Rectangle 9">
            <a:extLst>
              <a:ext uri="{FF2B5EF4-FFF2-40B4-BE49-F238E27FC236}">
                <a16:creationId xmlns:a16="http://schemas.microsoft.com/office/drawing/2014/main" id="{8C9E8B1E-816C-FDA1-48D7-C003D1BD8549}"/>
              </a:ext>
            </a:extLst>
          </p:cNvPr>
          <p:cNvSpPr/>
          <p:nvPr/>
        </p:nvSpPr>
        <p:spPr>
          <a:xfrm>
            <a:off x="584066" y="2210190"/>
            <a:ext cx="5188084" cy="1202521"/>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40" name="TextBox 39">
            <a:extLst>
              <a:ext uri="{FF2B5EF4-FFF2-40B4-BE49-F238E27FC236}">
                <a16:creationId xmlns:a16="http://schemas.microsoft.com/office/drawing/2014/main" id="{9CAD186E-58D7-82DF-6E8E-0AE2CC451BDA}"/>
              </a:ext>
            </a:extLst>
          </p:cNvPr>
          <p:cNvSpPr txBox="1"/>
          <p:nvPr/>
        </p:nvSpPr>
        <p:spPr>
          <a:xfrm>
            <a:off x="624196" y="1797937"/>
            <a:ext cx="547601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prstClr val="white"/>
                </a:solidFill>
                <a:latin typeface="Source Sans Pro"/>
              </a:rPr>
              <a:t>TELECOM</a:t>
            </a:r>
            <a:endParaRPr kumimoji="0" lang="en-US" sz="1800" b="1"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44" name="TextBox 43">
            <a:extLst>
              <a:ext uri="{FF2B5EF4-FFF2-40B4-BE49-F238E27FC236}">
                <a16:creationId xmlns:a16="http://schemas.microsoft.com/office/drawing/2014/main" id="{7CFD478F-6048-31A8-E999-EAD1D5C6019A}"/>
              </a:ext>
            </a:extLst>
          </p:cNvPr>
          <p:cNvSpPr txBox="1"/>
          <p:nvPr/>
        </p:nvSpPr>
        <p:spPr>
          <a:xfrm>
            <a:off x="709923" y="2326477"/>
            <a:ext cx="5062227"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Source Sans Pro"/>
                <a:ea typeface="+mn-ea"/>
                <a:cs typeface="+mn-cs"/>
              </a:rPr>
              <a:t>AT&amp;T - lowest error metrics </a:t>
            </a:r>
            <a:r>
              <a:rPr kumimoji="0" lang="en-US" sz="1800" b="0" i="0" u="none" strike="noStrike" kern="1200" cap="none" spc="0" normalizeH="0" baseline="0" noProof="0" dirty="0">
                <a:ln>
                  <a:noFill/>
                </a:ln>
                <a:solidFill>
                  <a:prstClr val="black"/>
                </a:solidFill>
                <a:effectLst/>
                <a:uLnTx/>
                <a:uFillTx/>
                <a:latin typeface="Source Sans Pro"/>
                <a:ea typeface="+mn-ea"/>
                <a:cs typeface="+mn-cs"/>
              </a:rPr>
              <a:t>(MAE: 0.056, MSE: 0.009), indicating model performed well.</a:t>
            </a:r>
          </a:p>
        </p:txBody>
      </p:sp>
      <p:sp>
        <p:nvSpPr>
          <p:cNvPr id="18" name="TextBox 17">
            <a:extLst>
              <a:ext uri="{FF2B5EF4-FFF2-40B4-BE49-F238E27FC236}">
                <a16:creationId xmlns:a16="http://schemas.microsoft.com/office/drawing/2014/main" id="{F1D996FD-D9D9-A492-A892-47C67B674132}"/>
              </a:ext>
            </a:extLst>
          </p:cNvPr>
          <p:cNvSpPr txBox="1"/>
          <p:nvPr/>
        </p:nvSpPr>
        <p:spPr>
          <a:xfrm>
            <a:off x="583569" y="3692267"/>
            <a:ext cx="6315074"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Source Sans Pro"/>
                <a:ea typeface="+mn-ea"/>
                <a:cs typeface="+mn-cs"/>
              </a:rPr>
              <a:t>ENERGY (OIL)</a:t>
            </a:r>
          </a:p>
        </p:txBody>
      </p:sp>
      <p:sp>
        <p:nvSpPr>
          <p:cNvPr id="22" name="Rectangle 21">
            <a:extLst>
              <a:ext uri="{FF2B5EF4-FFF2-40B4-BE49-F238E27FC236}">
                <a16:creationId xmlns:a16="http://schemas.microsoft.com/office/drawing/2014/main" id="{499F4933-5DFA-DEDE-ABC1-6AFDE20E2AFD}"/>
              </a:ext>
            </a:extLst>
          </p:cNvPr>
          <p:cNvSpPr/>
          <p:nvPr/>
        </p:nvSpPr>
        <p:spPr>
          <a:xfrm>
            <a:off x="6165717" y="2197414"/>
            <a:ext cx="5188083" cy="1207008"/>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21" name="TextBox 20">
            <a:extLst>
              <a:ext uri="{FF2B5EF4-FFF2-40B4-BE49-F238E27FC236}">
                <a16:creationId xmlns:a16="http://schemas.microsoft.com/office/drawing/2014/main" id="{C838CB60-3945-E68B-D19C-39EECE907693}"/>
              </a:ext>
            </a:extLst>
          </p:cNvPr>
          <p:cNvSpPr txBox="1"/>
          <p:nvPr/>
        </p:nvSpPr>
        <p:spPr>
          <a:xfrm>
            <a:off x="6474618" y="2325112"/>
            <a:ext cx="4879181"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Source Sans Pro"/>
                <a:ea typeface="+mn-ea"/>
                <a:cs typeface="+mn-cs"/>
              </a:rPr>
              <a:t>T-Mobile</a:t>
            </a:r>
            <a:r>
              <a:rPr kumimoji="0" lang="en-US" sz="1800" b="0" i="0" u="none" strike="noStrike" kern="1200" cap="none" spc="0" normalizeH="0" baseline="0" noProof="0" dirty="0">
                <a:ln>
                  <a:noFill/>
                </a:ln>
                <a:solidFill>
                  <a:prstClr val="black"/>
                </a:solidFill>
                <a:effectLst/>
                <a:uLnTx/>
                <a:uFillTx/>
                <a:latin typeface="Source Sans Pro"/>
                <a:ea typeface="+mn-ea"/>
                <a:cs typeface="+mn-cs"/>
              </a:rPr>
              <a:t> - </a:t>
            </a:r>
            <a:r>
              <a:rPr kumimoji="0" lang="en-US" sz="1800" b="1" i="0" u="none" strike="noStrike" kern="1200" cap="none" spc="0" normalizeH="0" baseline="0" noProof="0" dirty="0">
                <a:ln>
                  <a:noFill/>
                </a:ln>
                <a:solidFill>
                  <a:prstClr val="black"/>
                </a:solidFill>
                <a:effectLst/>
                <a:uLnTx/>
                <a:uFillTx/>
                <a:latin typeface="Source Sans Pro"/>
                <a:ea typeface="+mn-ea"/>
                <a:cs typeface="+mn-cs"/>
              </a:rPr>
              <a:t>Slightly higher error metrics due to rapid price increases</a:t>
            </a:r>
            <a:r>
              <a:rPr kumimoji="0" lang="en-US" sz="1800" b="0" i="0" u="none" strike="noStrike" kern="1200" cap="none" spc="0" normalizeH="0" baseline="0" noProof="0" dirty="0">
                <a:ln>
                  <a:noFill/>
                </a:ln>
                <a:solidFill>
                  <a:prstClr val="black"/>
                </a:solidFill>
                <a:effectLst/>
                <a:uLnTx/>
                <a:uFillTx/>
                <a:latin typeface="Source Sans Pro"/>
                <a:ea typeface="+mn-ea"/>
                <a:cs typeface="+mn-cs"/>
              </a:rPr>
              <a:t>, which the model may struggle to fit.</a:t>
            </a:r>
          </a:p>
        </p:txBody>
      </p:sp>
      <p:sp>
        <p:nvSpPr>
          <p:cNvPr id="35" name="Rectangle 34">
            <a:extLst>
              <a:ext uri="{FF2B5EF4-FFF2-40B4-BE49-F238E27FC236}">
                <a16:creationId xmlns:a16="http://schemas.microsoft.com/office/drawing/2014/main" id="{80F4A2FB-2416-3099-A845-85EF88530A72}"/>
              </a:ext>
            </a:extLst>
          </p:cNvPr>
          <p:cNvSpPr/>
          <p:nvPr/>
        </p:nvSpPr>
        <p:spPr>
          <a:xfrm flipV="1">
            <a:off x="584065" y="2145895"/>
            <a:ext cx="10769734" cy="50847"/>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36" name="Rectangle 35">
            <a:extLst>
              <a:ext uri="{FF2B5EF4-FFF2-40B4-BE49-F238E27FC236}">
                <a16:creationId xmlns:a16="http://schemas.microsoft.com/office/drawing/2014/main" id="{568FDA30-DDB6-9972-DCFF-A2DE691C0653}"/>
              </a:ext>
            </a:extLst>
          </p:cNvPr>
          <p:cNvSpPr/>
          <p:nvPr/>
        </p:nvSpPr>
        <p:spPr>
          <a:xfrm flipV="1">
            <a:off x="587316" y="4102713"/>
            <a:ext cx="10771632" cy="54864"/>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6" name="Rectangle 5">
            <a:extLst>
              <a:ext uri="{FF2B5EF4-FFF2-40B4-BE49-F238E27FC236}">
                <a16:creationId xmlns:a16="http://schemas.microsoft.com/office/drawing/2014/main" id="{B7966613-2A9F-4F40-45C5-D0AC4A5A2577}"/>
              </a:ext>
            </a:extLst>
          </p:cNvPr>
          <p:cNvSpPr/>
          <p:nvPr/>
        </p:nvSpPr>
        <p:spPr>
          <a:xfrm>
            <a:off x="584066" y="4168114"/>
            <a:ext cx="5188084" cy="1207008"/>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46" name="TextBox 45">
            <a:extLst>
              <a:ext uri="{FF2B5EF4-FFF2-40B4-BE49-F238E27FC236}">
                <a16:creationId xmlns:a16="http://schemas.microsoft.com/office/drawing/2014/main" id="{A233AABB-7CB0-FBF5-4EE4-CDC3764890E4}"/>
              </a:ext>
            </a:extLst>
          </p:cNvPr>
          <p:cNvSpPr txBox="1"/>
          <p:nvPr/>
        </p:nvSpPr>
        <p:spPr>
          <a:xfrm>
            <a:off x="669296" y="4293843"/>
            <a:ext cx="4945651"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Source Sans Pro"/>
                <a:ea typeface="+mn-ea"/>
                <a:cs typeface="+mn-cs"/>
              </a:rPr>
              <a:t>Accuracy remains very high </a:t>
            </a:r>
            <a:r>
              <a:rPr kumimoji="0" lang="en-US" sz="1800" b="0" i="0" u="none" strike="noStrike" kern="1200" cap="none" spc="0" normalizeH="0" baseline="0" noProof="0" dirty="0">
                <a:ln>
                  <a:noFill/>
                </a:ln>
                <a:solidFill>
                  <a:prstClr val="black"/>
                </a:solidFill>
                <a:effectLst/>
                <a:uLnTx/>
                <a:uFillTx/>
                <a:latin typeface="Source Sans Pro"/>
                <a:ea typeface="+mn-ea"/>
                <a:cs typeface="+mn-cs"/>
              </a:rPr>
              <a:t>(R² &gt; 0.999) across all three companies.</a:t>
            </a:r>
          </a:p>
        </p:txBody>
      </p:sp>
      <p:sp>
        <p:nvSpPr>
          <p:cNvPr id="7" name="Rectangle 6">
            <a:extLst>
              <a:ext uri="{FF2B5EF4-FFF2-40B4-BE49-F238E27FC236}">
                <a16:creationId xmlns:a16="http://schemas.microsoft.com/office/drawing/2014/main" id="{63BAF780-6865-6EF3-1B2D-732E8F10018A}"/>
              </a:ext>
            </a:extLst>
          </p:cNvPr>
          <p:cNvSpPr/>
          <p:nvPr/>
        </p:nvSpPr>
        <p:spPr>
          <a:xfrm>
            <a:off x="6165715" y="4157577"/>
            <a:ext cx="5188084" cy="1207008"/>
          </a:xfrm>
          <a:prstGeom prst="rect">
            <a:avLst/>
          </a:prstGeom>
          <a:solidFill>
            <a:schemeClr val="bg1">
              <a:lumMod val="7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9" name="TextBox 8">
            <a:extLst>
              <a:ext uri="{FF2B5EF4-FFF2-40B4-BE49-F238E27FC236}">
                <a16:creationId xmlns:a16="http://schemas.microsoft.com/office/drawing/2014/main" id="{93A588FA-8718-D8F0-BD26-6B580C5DD28D}"/>
              </a:ext>
            </a:extLst>
          </p:cNvPr>
          <p:cNvSpPr txBox="1"/>
          <p:nvPr/>
        </p:nvSpPr>
        <p:spPr>
          <a:xfrm>
            <a:off x="6433991" y="4287554"/>
            <a:ext cx="4945651"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Source Sans Pro"/>
                <a:ea typeface="+mn-ea"/>
                <a:cs typeface="+mn-cs"/>
              </a:rPr>
              <a:t>Errors are slightly higher </a:t>
            </a:r>
            <a:r>
              <a:rPr kumimoji="0" lang="en-US" sz="1800" i="0" u="none" strike="noStrike" kern="1200" cap="none" spc="0" normalizeH="0" baseline="0" noProof="0" dirty="0">
                <a:ln>
                  <a:noFill/>
                </a:ln>
                <a:solidFill>
                  <a:prstClr val="black"/>
                </a:solidFill>
                <a:effectLst/>
                <a:uLnTx/>
                <a:uFillTx/>
                <a:latin typeface="Source Sans Pro"/>
                <a:ea typeface="+mn-ea"/>
                <a:cs typeface="+mn-cs"/>
              </a:rPr>
              <a:t>in Chevron, likely due to greater </a:t>
            </a:r>
            <a:r>
              <a:rPr kumimoji="0" lang="en-US" sz="1800" b="1" i="0" u="none" strike="noStrike" kern="1200" cap="none" spc="0" normalizeH="0" baseline="0" noProof="0" dirty="0">
                <a:ln>
                  <a:noFill/>
                </a:ln>
                <a:solidFill>
                  <a:prstClr val="black"/>
                </a:solidFill>
                <a:effectLst/>
                <a:uLnTx/>
                <a:uFillTx/>
                <a:latin typeface="Source Sans Pro"/>
                <a:ea typeface="+mn-ea"/>
                <a:cs typeface="+mn-cs"/>
              </a:rPr>
              <a:t>volatility</a:t>
            </a:r>
            <a:r>
              <a:rPr kumimoji="0" lang="en-US" sz="1800" i="0" u="none" strike="noStrike" kern="1200" cap="none" spc="0" normalizeH="0" baseline="0" noProof="0" dirty="0">
                <a:ln>
                  <a:noFill/>
                </a:ln>
                <a:solidFill>
                  <a:prstClr val="black"/>
                </a:solidFill>
                <a:effectLst/>
                <a:uLnTx/>
                <a:uFillTx/>
                <a:latin typeface="Source Sans Pro"/>
                <a:ea typeface="+mn-ea"/>
                <a:cs typeface="+mn-cs"/>
              </a:rPr>
              <a:t> in stock prices.</a:t>
            </a:r>
          </a:p>
        </p:txBody>
      </p:sp>
    </p:spTree>
    <p:extLst>
      <p:ext uri="{BB962C8B-B14F-4D97-AF65-F5344CB8AC3E}">
        <p14:creationId xmlns:p14="http://schemas.microsoft.com/office/powerpoint/2010/main" val="74775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5C9DF5-FFCF-8A3F-67C6-F5B543814721}"/>
            </a:ext>
          </a:extLst>
        </p:cNvPr>
        <p:cNvGrpSpPr/>
        <p:nvPr/>
      </p:nvGrpSpPr>
      <p:grpSpPr>
        <a:xfrm>
          <a:off x="0" y="0"/>
          <a:ext cx="0" cy="0"/>
          <a:chOff x="0" y="0"/>
          <a:chExt cx="0" cy="0"/>
        </a:xfrm>
      </p:grpSpPr>
      <p:pic>
        <p:nvPicPr>
          <p:cNvPr id="7" name="Picture Placeholder 6" descr="photo of person in city looking up at buildings">
            <a:extLst>
              <a:ext uri="{FF2B5EF4-FFF2-40B4-BE49-F238E27FC236}">
                <a16:creationId xmlns:a16="http://schemas.microsoft.com/office/drawing/2014/main" id="{C0FB5A09-3B3A-0F42-AAF1-F0A9F012DA11}"/>
              </a:ext>
            </a:extLst>
          </p:cNvPr>
          <p:cNvPicPr>
            <a:picLocks noGrp="1" noChangeAspect="1"/>
          </p:cNvPicPr>
          <p:nvPr>
            <p:ph type="pic" sz="quarter" idx="13"/>
          </p:nvPr>
        </p:nvPicPr>
        <p:blipFill rotWithShape="1">
          <a:blip r:embed="rId2" cstate="screen">
            <a:extLst>
              <a:ext uri="{BEBA8EAE-BF5A-486C-A8C5-ECC9F3942E4B}">
                <a14:imgProps xmlns:a14="http://schemas.microsoft.com/office/drawing/2010/main">
                  <a14:imgLayer r:embed="rId3">
                    <a14:imgEffect>
                      <a14:brightnessContrast bright="-12000"/>
                    </a14:imgEffect>
                  </a14:imgLayer>
                </a14:imgProps>
              </a:ex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63E28C04-DDB2-E8D3-F925-04C620EC0438}"/>
              </a:ext>
            </a:extLst>
          </p:cNvPr>
          <p:cNvSpPr>
            <a:spLocks noGrp="1"/>
          </p:cNvSpPr>
          <p:nvPr>
            <p:ph type="title"/>
          </p:nvPr>
        </p:nvSpPr>
        <p:spPr>
          <a:xfrm>
            <a:off x="831850" y="5084064"/>
            <a:ext cx="8311896" cy="1049254"/>
          </a:xfrm>
        </p:spPr>
        <p:txBody>
          <a:bodyPr/>
          <a:lstStyle/>
          <a:p>
            <a:r>
              <a:rPr lang="en-US" dirty="0"/>
              <a:t>PERFORMANCE</a:t>
            </a:r>
          </a:p>
        </p:txBody>
      </p:sp>
      <p:sp>
        <p:nvSpPr>
          <p:cNvPr id="9" name="Rectangle 8">
            <a:extLst>
              <a:ext uri="{FF2B5EF4-FFF2-40B4-BE49-F238E27FC236}">
                <a16:creationId xmlns:a16="http://schemas.microsoft.com/office/drawing/2014/main" id="{B8A684DA-1A38-2472-08B1-F3291A312D55}"/>
              </a:ext>
              <a:ext uri="{C183D7F6-B498-43B3-948B-1728B52AA6E4}">
                <adec:decorative xmlns:adec="http://schemas.microsoft.com/office/drawing/2017/decorative" val="1"/>
              </a:ext>
            </a:extLst>
          </p:cNvPr>
          <p:cNvSpPr/>
          <p:nvPr/>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05753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36000">
              <a:schemeClr val="bg1">
                <a:lumMod val="65000"/>
              </a:schemeClr>
            </a:gs>
            <a:gs pos="0">
              <a:schemeClr val="bg1">
                <a:lumMod val="50000"/>
              </a:schemeClr>
            </a:gs>
            <a:gs pos="75000">
              <a:schemeClr val="bg1">
                <a:lumMod val="75000"/>
              </a:schemeClr>
            </a:gs>
            <a:gs pos="100000">
              <a:schemeClr val="bg1">
                <a:lumMod val="95000"/>
              </a:schemeClr>
            </a:gs>
          </a:gsLst>
          <a:lin ang="5400000" scaled="1"/>
        </a:gradFill>
        <a:effectLst/>
      </p:bgPr>
    </p:bg>
    <p:spTree>
      <p:nvGrpSpPr>
        <p:cNvPr id="1" name=""/>
        <p:cNvGrpSpPr/>
        <p:nvPr/>
      </p:nvGrpSpPr>
      <p:grpSpPr>
        <a:xfrm>
          <a:off x="0" y="0"/>
          <a:ext cx="0" cy="0"/>
          <a:chOff x="0" y="0"/>
          <a:chExt cx="0" cy="0"/>
        </a:xfrm>
      </p:grpSpPr>
      <p:sp>
        <p:nvSpPr>
          <p:cNvPr id="33" name="Text Placeholder 4">
            <a:extLst>
              <a:ext uri="{FF2B5EF4-FFF2-40B4-BE49-F238E27FC236}">
                <a16:creationId xmlns:a16="http://schemas.microsoft.com/office/drawing/2014/main" id="{BF09F021-8BF3-ABC3-FD38-FDD35A6E0AFB}"/>
              </a:ext>
            </a:extLst>
          </p:cNvPr>
          <p:cNvSpPr txBox="1">
            <a:spLocks/>
          </p:cNvSpPr>
          <p:nvPr/>
        </p:nvSpPr>
        <p:spPr>
          <a:xfrm>
            <a:off x="955040" y="5052727"/>
            <a:ext cx="3447288" cy="1188720"/>
          </a:xfrm>
          <a:prstGeom prst="rect">
            <a:avLst/>
          </a:prstGeom>
          <a:solidFill>
            <a:schemeClr val="bg1">
              <a:alpha val="85000"/>
            </a:schemeClr>
          </a:solidFill>
        </p:spPr>
        <p:txBody>
          <a:bodyPr vert="horz" lIns="91440" tIns="429768"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dirty="0"/>
          </a:p>
        </p:txBody>
      </p:sp>
      <p:sp>
        <p:nvSpPr>
          <p:cNvPr id="32" name="Text Placeholder 4">
            <a:extLst>
              <a:ext uri="{FF2B5EF4-FFF2-40B4-BE49-F238E27FC236}">
                <a16:creationId xmlns:a16="http://schemas.microsoft.com/office/drawing/2014/main" id="{4F7E2567-DDD3-C0BC-0B63-5A7A666D5351}"/>
              </a:ext>
            </a:extLst>
          </p:cNvPr>
          <p:cNvSpPr txBox="1">
            <a:spLocks/>
          </p:cNvSpPr>
          <p:nvPr/>
        </p:nvSpPr>
        <p:spPr>
          <a:xfrm>
            <a:off x="955040" y="3686822"/>
            <a:ext cx="3447288" cy="1188720"/>
          </a:xfrm>
          <a:prstGeom prst="rect">
            <a:avLst/>
          </a:prstGeom>
          <a:solidFill>
            <a:schemeClr val="bg1">
              <a:alpha val="85000"/>
            </a:schemeClr>
          </a:solidFill>
        </p:spPr>
        <p:txBody>
          <a:bodyPr vert="horz" lIns="91440" tIns="429768"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dirty="0"/>
          </a:p>
        </p:txBody>
      </p:sp>
      <p:sp>
        <p:nvSpPr>
          <p:cNvPr id="3" name="Date Placeholder 2">
            <a:extLst>
              <a:ext uri="{FF2B5EF4-FFF2-40B4-BE49-F238E27FC236}">
                <a16:creationId xmlns:a16="http://schemas.microsoft.com/office/drawing/2014/main" id="{7A343D0B-0B5F-7C79-F4C4-C5103341F653}"/>
              </a:ext>
            </a:extLst>
          </p:cNvPr>
          <p:cNvSpPr>
            <a:spLocks noGrp="1"/>
          </p:cNvSpPr>
          <p:nvPr>
            <p:ph type="dt" sz="half" idx="10"/>
          </p:nvPr>
        </p:nvSpPr>
        <p:spPr/>
        <p:txBody>
          <a:bodyPr/>
          <a:lstStyle/>
          <a:p>
            <a:r>
              <a:rPr lang="en-US" dirty="0"/>
              <a:t>12/16/2024</a:t>
            </a:r>
          </a:p>
        </p:txBody>
      </p:sp>
      <p:sp>
        <p:nvSpPr>
          <p:cNvPr id="4" name="Footer Placeholder 3">
            <a:extLst>
              <a:ext uri="{FF2B5EF4-FFF2-40B4-BE49-F238E27FC236}">
                <a16:creationId xmlns:a16="http://schemas.microsoft.com/office/drawing/2014/main" id="{5BD541A2-F7BE-A7AF-2AF5-4E3CE7D0F8D0}"/>
              </a:ext>
            </a:extLst>
          </p:cNvPr>
          <p:cNvSpPr>
            <a:spLocks noGrp="1"/>
          </p:cNvSpPr>
          <p:nvPr>
            <p:ph type="ftr" sz="quarter" idx="11"/>
          </p:nvPr>
        </p:nvSpPr>
        <p:spPr/>
        <p:txBody>
          <a:bodyPr/>
          <a:lstStyle/>
          <a:p>
            <a:r>
              <a:rPr lang="en-US" dirty="0"/>
              <a:t>Boot Camp UT – Data Analytics</a:t>
            </a:r>
          </a:p>
        </p:txBody>
      </p:sp>
      <p:sp>
        <p:nvSpPr>
          <p:cNvPr id="5" name="Slide Number Placeholder 4">
            <a:extLst>
              <a:ext uri="{FF2B5EF4-FFF2-40B4-BE49-F238E27FC236}">
                <a16:creationId xmlns:a16="http://schemas.microsoft.com/office/drawing/2014/main" id="{DE5A9291-8450-F5C5-E178-62DB060BA34C}"/>
              </a:ext>
            </a:extLst>
          </p:cNvPr>
          <p:cNvSpPr>
            <a:spLocks noGrp="1"/>
          </p:cNvSpPr>
          <p:nvPr>
            <p:ph type="sldNum" sz="quarter" idx="12"/>
          </p:nvPr>
        </p:nvSpPr>
        <p:spPr/>
        <p:txBody>
          <a:bodyPr/>
          <a:lstStyle/>
          <a:p>
            <a:fld id="{B5CEABB6-07DC-46E8-9B57-56EC44A396E5}" type="slidenum">
              <a:rPr lang="en-US" smtClean="0"/>
              <a:pPr/>
              <a:t>14</a:t>
            </a:fld>
            <a:endParaRPr lang="en-US" dirty="0"/>
          </a:p>
        </p:txBody>
      </p:sp>
      <p:sp>
        <p:nvSpPr>
          <p:cNvPr id="6" name="TextBox 5">
            <a:extLst>
              <a:ext uri="{FF2B5EF4-FFF2-40B4-BE49-F238E27FC236}">
                <a16:creationId xmlns:a16="http://schemas.microsoft.com/office/drawing/2014/main" id="{037BBCEB-BF9D-339D-D601-736CF9C0B6C9}"/>
              </a:ext>
            </a:extLst>
          </p:cNvPr>
          <p:cNvSpPr txBox="1"/>
          <p:nvPr/>
        </p:nvSpPr>
        <p:spPr>
          <a:xfrm rot="16200000">
            <a:off x="152685" y="1332147"/>
            <a:ext cx="1185273" cy="369332"/>
          </a:xfrm>
          <a:prstGeom prst="rect">
            <a:avLst/>
          </a:prstGeom>
          <a:noFill/>
        </p:spPr>
        <p:txBody>
          <a:bodyPr wrap="square" rtlCol="0">
            <a:spAutoFit/>
          </a:bodyPr>
          <a:lstStyle/>
          <a:p>
            <a:r>
              <a:rPr lang="en-US" b="1" dirty="0">
                <a:solidFill>
                  <a:schemeClr val="bg1"/>
                </a:solidFill>
              </a:rPr>
              <a:t>Strengths</a:t>
            </a:r>
          </a:p>
        </p:txBody>
      </p:sp>
      <p:sp>
        <p:nvSpPr>
          <p:cNvPr id="7" name="TextBox 6">
            <a:extLst>
              <a:ext uri="{FF2B5EF4-FFF2-40B4-BE49-F238E27FC236}">
                <a16:creationId xmlns:a16="http://schemas.microsoft.com/office/drawing/2014/main" id="{AEEA11D5-E664-884E-A957-9A18CE5C5C82}"/>
              </a:ext>
            </a:extLst>
          </p:cNvPr>
          <p:cNvSpPr txBox="1"/>
          <p:nvPr/>
        </p:nvSpPr>
        <p:spPr>
          <a:xfrm>
            <a:off x="1015299" y="405360"/>
            <a:ext cx="3462529" cy="341632"/>
          </a:xfrm>
          <a:prstGeom prst="rect">
            <a:avLst/>
          </a:prstGeom>
          <a:noFill/>
        </p:spPr>
        <p:txBody>
          <a:bodyPr wrap="square">
            <a:spAutoFit/>
          </a:bodyPr>
          <a:lstStyle/>
          <a:p>
            <a:pPr algn="ctr">
              <a:lnSpc>
                <a:spcPct val="90000"/>
              </a:lnSpc>
              <a:spcBef>
                <a:spcPts val="1000"/>
              </a:spcBef>
            </a:pPr>
            <a:r>
              <a:rPr lang="en-US" cap="all" dirty="0">
                <a:solidFill>
                  <a:schemeClr val="bg1"/>
                </a:solidFill>
                <a:latin typeface="+mj-lt"/>
              </a:rPr>
              <a:t>Linear regression</a:t>
            </a:r>
          </a:p>
        </p:txBody>
      </p:sp>
      <p:sp>
        <p:nvSpPr>
          <p:cNvPr id="8" name="TextBox 7">
            <a:extLst>
              <a:ext uri="{FF2B5EF4-FFF2-40B4-BE49-F238E27FC236}">
                <a16:creationId xmlns:a16="http://schemas.microsoft.com/office/drawing/2014/main" id="{5DE567C9-A32C-0EE9-85F0-DD403870A7B4}"/>
              </a:ext>
            </a:extLst>
          </p:cNvPr>
          <p:cNvSpPr txBox="1"/>
          <p:nvPr/>
        </p:nvSpPr>
        <p:spPr>
          <a:xfrm rot="16200000">
            <a:off x="167386" y="2711982"/>
            <a:ext cx="1188720" cy="369332"/>
          </a:xfrm>
          <a:prstGeom prst="rect">
            <a:avLst/>
          </a:prstGeom>
          <a:noFill/>
        </p:spPr>
        <p:txBody>
          <a:bodyPr wrap="square" rtlCol="0">
            <a:spAutoFit/>
          </a:bodyPr>
          <a:lstStyle/>
          <a:p>
            <a:r>
              <a:rPr lang="en-US" b="1" dirty="0">
                <a:solidFill>
                  <a:schemeClr val="bg1"/>
                </a:solidFill>
              </a:rPr>
              <a:t>Weakness</a:t>
            </a:r>
          </a:p>
        </p:txBody>
      </p:sp>
      <p:sp>
        <p:nvSpPr>
          <p:cNvPr id="9" name="Text Placeholder 4">
            <a:extLst>
              <a:ext uri="{FF2B5EF4-FFF2-40B4-BE49-F238E27FC236}">
                <a16:creationId xmlns:a16="http://schemas.microsoft.com/office/drawing/2014/main" id="{739F6B28-B554-5836-AB08-94E01628D611}"/>
              </a:ext>
            </a:extLst>
          </p:cNvPr>
          <p:cNvSpPr txBox="1">
            <a:spLocks/>
          </p:cNvSpPr>
          <p:nvPr/>
        </p:nvSpPr>
        <p:spPr>
          <a:xfrm>
            <a:off x="955040" y="924177"/>
            <a:ext cx="3442652" cy="1185273"/>
          </a:xfrm>
          <a:prstGeom prst="rect">
            <a:avLst/>
          </a:prstGeom>
          <a:solidFill>
            <a:srgbClr val="F0F0F0"/>
          </a:solidFill>
        </p:spPr>
        <p:txBody>
          <a:bodyPr vert="horz" wrap="square" lIns="91440" tIns="9144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endParaRPr lang="en-ZA" sz="1200" dirty="0">
              <a:solidFill>
                <a:schemeClr val="bg1"/>
              </a:solidFill>
            </a:endParaRPr>
          </a:p>
        </p:txBody>
      </p:sp>
      <p:sp>
        <p:nvSpPr>
          <p:cNvPr id="10" name="Text Placeholder 4">
            <a:extLst>
              <a:ext uri="{FF2B5EF4-FFF2-40B4-BE49-F238E27FC236}">
                <a16:creationId xmlns:a16="http://schemas.microsoft.com/office/drawing/2014/main" id="{F43343B9-24DB-796D-82AA-FFB90BC296ED}"/>
              </a:ext>
            </a:extLst>
          </p:cNvPr>
          <p:cNvSpPr txBox="1">
            <a:spLocks/>
          </p:cNvSpPr>
          <p:nvPr/>
        </p:nvSpPr>
        <p:spPr>
          <a:xfrm>
            <a:off x="955040" y="2302288"/>
            <a:ext cx="3447288" cy="1188720"/>
          </a:xfrm>
          <a:prstGeom prst="rect">
            <a:avLst/>
          </a:prstGeom>
          <a:solidFill>
            <a:schemeClr val="bg1">
              <a:alpha val="85000"/>
            </a:schemeClr>
          </a:solidFill>
        </p:spPr>
        <p:txBody>
          <a:bodyPr vert="horz" lIns="91440" tIns="429768"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dirty="0"/>
          </a:p>
        </p:txBody>
      </p:sp>
      <p:sp>
        <p:nvSpPr>
          <p:cNvPr id="13" name="TextBox 12">
            <a:extLst>
              <a:ext uri="{FF2B5EF4-FFF2-40B4-BE49-F238E27FC236}">
                <a16:creationId xmlns:a16="http://schemas.microsoft.com/office/drawing/2014/main" id="{E2D7AB38-0C0E-0DF4-1B08-6855350A5D11}"/>
              </a:ext>
            </a:extLst>
          </p:cNvPr>
          <p:cNvSpPr txBox="1"/>
          <p:nvPr/>
        </p:nvSpPr>
        <p:spPr>
          <a:xfrm rot="16200000">
            <a:off x="6107" y="4101592"/>
            <a:ext cx="1521877" cy="369332"/>
          </a:xfrm>
          <a:prstGeom prst="rect">
            <a:avLst/>
          </a:prstGeom>
          <a:noFill/>
        </p:spPr>
        <p:txBody>
          <a:bodyPr wrap="square" rtlCol="0">
            <a:spAutoFit/>
          </a:bodyPr>
          <a:lstStyle/>
          <a:p>
            <a:r>
              <a:rPr lang="en-US" b="1" dirty="0">
                <a:solidFill>
                  <a:schemeClr val="bg1"/>
                </a:solidFill>
              </a:rPr>
              <a:t>Performance</a:t>
            </a:r>
          </a:p>
        </p:txBody>
      </p:sp>
      <p:sp>
        <p:nvSpPr>
          <p:cNvPr id="14" name="TextBox 13">
            <a:extLst>
              <a:ext uri="{FF2B5EF4-FFF2-40B4-BE49-F238E27FC236}">
                <a16:creationId xmlns:a16="http://schemas.microsoft.com/office/drawing/2014/main" id="{3E213033-64D0-F885-FAC7-8B2AA249E7FA}"/>
              </a:ext>
            </a:extLst>
          </p:cNvPr>
          <p:cNvSpPr txBox="1"/>
          <p:nvPr/>
        </p:nvSpPr>
        <p:spPr>
          <a:xfrm rot="16200000">
            <a:off x="155246" y="5455167"/>
            <a:ext cx="1185274" cy="369332"/>
          </a:xfrm>
          <a:prstGeom prst="rect">
            <a:avLst/>
          </a:prstGeom>
          <a:noFill/>
        </p:spPr>
        <p:txBody>
          <a:bodyPr wrap="square" rtlCol="0">
            <a:spAutoFit/>
          </a:bodyPr>
          <a:lstStyle/>
          <a:p>
            <a:pPr algn="ctr"/>
            <a:r>
              <a:rPr lang="en-US" b="1" dirty="0">
                <a:solidFill>
                  <a:schemeClr val="bg1"/>
                </a:solidFill>
              </a:rPr>
              <a:t>Metrics</a:t>
            </a:r>
          </a:p>
        </p:txBody>
      </p:sp>
      <p:sp>
        <p:nvSpPr>
          <p:cNvPr id="15" name="TextBox 14">
            <a:extLst>
              <a:ext uri="{FF2B5EF4-FFF2-40B4-BE49-F238E27FC236}">
                <a16:creationId xmlns:a16="http://schemas.microsoft.com/office/drawing/2014/main" id="{1A818D4A-5F2D-BC63-0F64-8FF0C138705C}"/>
              </a:ext>
            </a:extLst>
          </p:cNvPr>
          <p:cNvSpPr txBox="1"/>
          <p:nvPr/>
        </p:nvSpPr>
        <p:spPr>
          <a:xfrm>
            <a:off x="1053149" y="999139"/>
            <a:ext cx="3364864" cy="1092607"/>
          </a:xfrm>
          <a:prstGeom prst="rect">
            <a:avLst/>
          </a:prstGeom>
          <a:noFill/>
        </p:spPr>
        <p:txBody>
          <a:bodyPr wrap="square" rtlCol="0">
            <a:spAutoFit/>
          </a:bodyPr>
          <a:lstStyle/>
          <a:p>
            <a:pPr marL="285750" indent="-285750">
              <a:spcBef>
                <a:spcPts val="600"/>
              </a:spcBef>
              <a:buFont typeface="Wingdings" panose="05000000000000000000" pitchFamily="2" charset="2"/>
              <a:buChar char="ü"/>
            </a:pPr>
            <a:r>
              <a:rPr lang="en-ZA" sz="1400" dirty="0">
                <a:solidFill>
                  <a:schemeClr val="bg2">
                    <a:lumMod val="25000"/>
                  </a:schemeClr>
                </a:solidFill>
              </a:rPr>
              <a:t>Baseline performance for stock price prediction;</a:t>
            </a:r>
          </a:p>
          <a:p>
            <a:pPr marL="285750" indent="-285750">
              <a:spcBef>
                <a:spcPts val="600"/>
              </a:spcBef>
              <a:buFont typeface="Wingdings" panose="05000000000000000000" pitchFamily="2" charset="2"/>
              <a:buChar char="ü"/>
            </a:pPr>
            <a:r>
              <a:rPr lang="en-ZA" sz="1400" dirty="0">
                <a:solidFill>
                  <a:schemeClr val="bg2">
                    <a:lumMod val="25000"/>
                  </a:schemeClr>
                </a:solidFill>
              </a:rPr>
              <a:t>Suitable for quick comparisons.</a:t>
            </a:r>
          </a:p>
          <a:p>
            <a:endParaRPr lang="en-US" dirty="0"/>
          </a:p>
        </p:txBody>
      </p:sp>
      <p:sp>
        <p:nvSpPr>
          <p:cNvPr id="16" name="TextBox 15">
            <a:extLst>
              <a:ext uri="{FF2B5EF4-FFF2-40B4-BE49-F238E27FC236}">
                <a16:creationId xmlns:a16="http://schemas.microsoft.com/office/drawing/2014/main" id="{F2243FC4-BE84-821D-FD7B-866541D32FA8}"/>
              </a:ext>
            </a:extLst>
          </p:cNvPr>
          <p:cNvSpPr txBox="1"/>
          <p:nvPr/>
        </p:nvSpPr>
        <p:spPr>
          <a:xfrm>
            <a:off x="955040" y="2389935"/>
            <a:ext cx="3522788" cy="1031051"/>
          </a:xfrm>
          <a:prstGeom prst="rect">
            <a:avLst/>
          </a:prstGeom>
          <a:noFill/>
        </p:spPr>
        <p:txBody>
          <a:bodyPr wrap="square" rtlCol="0">
            <a:spAutoFit/>
          </a:bodyPr>
          <a:lstStyle/>
          <a:p>
            <a:pPr marL="285750" indent="-285750">
              <a:spcBef>
                <a:spcPts val="600"/>
              </a:spcBef>
              <a:buFont typeface="Wingdings" panose="05000000000000000000" pitchFamily="2" charset="2"/>
              <a:buChar char="ü"/>
            </a:pPr>
            <a:r>
              <a:rPr lang="en-US" sz="1400" dirty="0">
                <a:solidFill>
                  <a:schemeClr val="bg2">
                    <a:lumMod val="25000"/>
                  </a:schemeClr>
                </a:solidFill>
              </a:rPr>
              <a:t>GAP with non-linear relationships inherent in stock price data;</a:t>
            </a:r>
          </a:p>
          <a:p>
            <a:pPr marL="285750" indent="-285750">
              <a:spcBef>
                <a:spcPts val="600"/>
              </a:spcBef>
              <a:buFont typeface="Wingdings" panose="05000000000000000000" pitchFamily="2" charset="2"/>
              <a:buChar char="ü"/>
            </a:pPr>
            <a:r>
              <a:rPr lang="en-US" sz="1400" b="1" dirty="0">
                <a:solidFill>
                  <a:schemeClr val="bg2">
                    <a:lumMod val="25000"/>
                  </a:schemeClr>
                </a:solidFill>
              </a:rPr>
              <a:t>Limited</a:t>
            </a:r>
            <a:r>
              <a:rPr lang="en-US" sz="1400" dirty="0">
                <a:solidFill>
                  <a:schemeClr val="bg2">
                    <a:lumMod val="25000"/>
                  </a:schemeClr>
                </a:solidFill>
              </a:rPr>
              <a:t> ability to capture </a:t>
            </a:r>
            <a:r>
              <a:rPr lang="en-US" sz="1400" b="1" dirty="0">
                <a:solidFill>
                  <a:schemeClr val="bg2">
                    <a:lumMod val="25000"/>
                  </a:schemeClr>
                </a:solidFill>
              </a:rPr>
              <a:t>temporal dependencies </a:t>
            </a:r>
            <a:r>
              <a:rPr lang="en-US" sz="1400" dirty="0">
                <a:solidFill>
                  <a:schemeClr val="bg2">
                    <a:lumMod val="25000"/>
                  </a:schemeClr>
                </a:solidFill>
              </a:rPr>
              <a:t>or </a:t>
            </a:r>
            <a:r>
              <a:rPr lang="en-US" sz="1400" b="1" dirty="0">
                <a:solidFill>
                  <a:schemeClr val="bg2">
                    <a:lumMod val="25000"/>
                  </a:schemeClr>
                </a:solidFill>
              </a:rPr>
              <a:t>complex patterns</a:t>
            </a:r>
            <a:r>
              <a:rPr lang="en-US" sz="1400" dirty="0">
                <a:solidFill>
                  <a:schemeClr val="bg2">
                    <a:lumMod val="25000"/>
                  </a:schemeClr>
                </a:solidFill>
              </a:rPr>
              <a:t>.</a:t>
            </a:r>
          </a:p>
        </p:txBody>
      </p:sp>
      <p:sp>
        <p:nvSpPr>
          <p:cNvPr id="17" name="TextBox 16">
            <a:extLst>
              <a:ext uri="{FF2B5EF4-FFF2-40B4-BE49-F238E27FC236}">
                <a16:creationId xmlns:a16="http://schemas.microsoft.com/office/drawing/2014/main" id="{806F90AF-DBD5-2B91-5314-67EE073CB78B}"/>
              </a:ext>
            </a:extLst>
          </p:cNvPr>
          <p:cNvSpPr txBox="1"/>
          <p:nvPr/>
        </p:nvSpPr>
        <p:spPr>
          <a:xfrm>
            <a:off x="980440" y="3852131"/>
            <a:ext cx="3234371" cy="738664"/>
          </a:xfrm>
          <a:prstGeom prst="rect">
            <a:avLst/>
          </a:prstGeom>
          <a:noFill/>
        </p:spPr>
        <p:txBody>
          <a:bodyPr wrap="square" rtlCol="0">
            <a:spAutoFit/>
          </a:bodyPr>
          <a:lstStyle/>
          <a:p>
            <a:pPr marL="285750" indent="-285750">
              <a:spcBef>
                <a:spcPts val="600"/>
              </a:spcBef>
              <a:buFont typeface="Wingdings" panose="05000000000000000000" pitchFamily="2" charset="2"/>
              <a:buChar char="ü"/>
            </a:pPr>
            <a:r>
              <a:rPr lang="en-US" sz="1400" dirty="0">
                <a:solidFill>
                  <a:schemeClr val="bg2">
                    <a:lumMod val="25000"/>
                  </a:schemeClr>
                </a:solidFill>
              </a:rPr>
              <a:t>Achieved moderate accuracy on engineered features like moving averages and lagged values.</a:t>
            </a:r>
          </a:p>
        </p:txBody>
      </p:sp>
      <p:sp>
        <p:nvSpPr>
          <p:cNvPr id="19" name="TextBox 18">
            <a:extLst>
              <a:ext uri="{FF2B5EF4-FFF2-40B4-BE49-F238E27FC236}">
                <a16:creationId xmlns:a16="http://schemas.microsoft.com/office/drawing/2014/main" id="{BCF0207C-FF57-0F59-0376-A639AEA8896F}"/>
              </a:ext>
            </a:extLst>
          </p:cNvPr>
          <p:cNvSpPr txBox="1"/>
          <p:nvPr/>
        </p:nvSpPr>
        <p:spPr>
          <a:xfrm>
            <a:off x="982184" y="5138892"/>
            <a:ext cx="3415507" cy="1031051"/>
          </a:xfrm>
          <a:prstGeom prst="rect">
            <a:avLst/>
          </a:prstGeom>
          <a:noFill/>
        </p:spPr>
        <p:txBody>
          <a:bodyPr wrap="square">
            <a:spAutoFit/>
          </a:bodyPr>
          <a:lstStyle/>
          <a:p>
            <a:pPr marL="285750" indent="-285750" algn="l">
              <a:spcBef>
                <a:spcPts val="600"/>
              </a:spcBef>
              <a:buFont typeface="Wingdings" panose="05000000000000000000" pitchFamily="2" charset="2"/>
              <a:buChar char="ü"/>
            </a:pPr>
            <a:r>
              <a:rPr lang="en-US" sz="1400" dirty="0">
                <a:solidFill>
                  <a:schemeClr val="bg2">
                    <a:lumMod val="25000"/>
                  </a:schemeClr>
                </a:solidFill>
              </a:rPr>
              <a:t>RMSE: </a:t>
            </a:r>
            <a:r>
              <a:rPr lang="en-US" sz="1400" b="1" dirty="0">
                <a:solidFill>
                  <a:schemeClr val="bg2">
                    <a:lumMod val="25000"/>
                  </a:schemeClr>
                </a:solidFill>
              </a:rPr>
              <a:t>Higher</a:t>
            </a:r>
            <a:r>
              <a:rPr lang="en-US" sz="1400" dirty="0">
                <a:solidFill>
                  <a:schemeClr val="bg2">
                    <a:lumMod val="25000"/>
                  </a:schemeClr>
                </a:solidFill>
              </a:rPr>
              <a:t> compared to the other models;</a:t>
            </a:r>
          </a:p>
          <a:p>
            <a:pPr marL="285750" indent="-285750" algn="l">
              <a:spcBef>
                <a:spcPts val="600"/>
              </a:spcBef>
              <a:buFont typeface="Wingdings" panose="05000000000000000000" pitchFamily="2" charset="2"/>
              <a:buChar char="ü"/>
            </a:pPr>
            <a:r>
              <a:rPr lang="en-US" sz="1400" dirty="0">
                <a:solidFill>
                  <a:schemeClr val="bg2">
                    <a:lumMod val="25000"/>
                  </a:schemeClr>
                </a:solidFill>
              </a:rPr>
              <a:t>R²: </a:t>
            </a:r>
            <a:r>
              <a:rPr lang="en-US" sz="1400" b="1" dirty="0">
                <a:solidFill>
                  <a:schemeClr val="bg2">
                    <a:lumMod val="25000"/>
                  </a:schemeClr>
                </a:solidFill>
              </a:rPr>
              <a:t>Moderate</a:t>
            </a:r>
            <a:r>
              <a:rPr lang="en-US" sz="1400" dirty="0">
                <a:solidFill>
                  <a:schemeClr val="bg2">
                    <a:lumMod val="25000"/>
                  </a:schemeClr>
                </a:solidFill>
              </a:rPr>
              <a:t> </a:t>
            </a:r>
            <a:r>
              <a:rPr lang="en-US" sz="1400" b="1" dirty="0">
                <a:solidFill>
                  <a:schemeClr val="bg2">
                    <a:lumMod val="25000"/>
                  </a:schemeClr>
                </a:solidFill>
              </a:rPr>
              <a:t>fit</a:t>
            </a:r>
            <a:r>
              <a:rPr lang="en-US" sz="1400" dirty="0">
                <a:solidFill>
                  <a:schemeClr val="bg2">
                    <a:lumMod val="25000"/>
                  </a:schemeClr>
                </a:solidFill>
              </a:rPr>
              <a:t>, highlighting its limitations in this context.</a:t>
            </a:r>
          </a:p>
        </p:txBody>
      </p:sp>
      <p:sp>
        <p:nvSpPr>
          <p:cNvPr id="34" name="Rectangle 33">
            <a:extLst>
              <a:ext uri="{FF2B5EF4-FFF2-40B4-BE49-F238E27FC236}">
                <a16:creationId xmlns:a16="http://schemas.microsoft.com/office/drawing/2014/main" id="{7ACB1BC7-C19D-AE2C-C415-D2CF8B2D8019}"/>
              </a:ext>
            </a:extLst>
          </p:cNvPr>
          <p:cNvSpPr/>
          <p:nvPr/>
        </p:nvSpPr>
        <p:spPr>
          <a:xfrm>
            <a:off x="1567180" y="741381"/>
            <a:ext cx="2833053" cy="180291"/>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4">
            <a:extLst>
              <a:ext uri="{FF2B5EF4-FFF2-40B4-BE49-F238E27FC236}">
                <a16:creationId xmlns:a16="http://schemas.microsoft.com/office/drawing/2014/main" id="{407BF859-30D5-272E-AD35-B725E576A774}"/>
              </a:ext>
            </a:extLst>
          </p:cNvPr>
          <p:cNvSpPr txBox="1">
            <a:spLocks/>
          </p:cNvSpPr>
          <p:nvPr/>
        </p:nvSpPr>
        <p:spPr>
          <a:xfrm>
            <a:off x="4702173" y="5043750"/>
            <a:ext cx="3447288" cy="1188720"/>
          </a:xfrm>
          <a:prstGeom prst="rect">
            <a:avLst/>
          </a:prstGeom>
          <a:solidFill>
            <a:schemeClr val="bg1">
              <a:alpha val="85000"/>
            </a:schemeClr>
          </a:solidFill>
        </p:spPr>
        <p:txBody>
          <a:bodyPr vert="horz" lIns="91440" tIns="429768"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dirty="0"/>
          </a:p>
        </p:txBody>
      </p:sp>
      <p:sp>
        <p:nvSpPr>
          <p:cNvPr id="36" name="Text Placeholder 4">
            <a:extLst>
              <a:ext uri="{FF2B5EF4-FFF2-40B4-BE49-F238E27FC236}">
                <a16:creationId xmlns:a16="http://schemas.microsoft.com/office/drawing/2014/main" id="{B7B76D01-C84A-0499-8FF8-36679CC768A7}"/>
              </a:ext>
            </a:extLst>
          </p:cNvPr>
          <p:cNvSpPr txBox="1">
            <a:spLocks/>
          </p:cNvSpPr>
          <p:nvPr/>
        </p:nvSpPr>
        <p:spPr>
          <a:xfrm>
            <a:off x="4702173" y="3677845"/>
            <a:ext cx="3447288" cy="1188720"/>
          </a:xfrm>
          <a:prstGeom prst="rect">
            <a:avLst/>
          </a:prstGeom>
          <a:solidFill>
            <a:schemeClr val="bg1">
              <a:alpha val="85000"/>
            </a:schemeClr>
          </a:solidFill>
        </p:spPr>
        <p:txBody>
          <a:bodyPr vert="horz" lIns="91440" tIns="429768"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dirty="0"/>
          </a:p>
        </p:txBody>
      </p:sp>
      <p:sp>
        <p:nvSpPr>
          <p:cNvPr id="37" name="TextBox 36">
            <a:extLst>
              <a:ext uri="{FF2B5EF4-FFF2-40B4-BE49-F238E27FC236}">
                <a16:creationId xmlns:a16="http://schemas.microsoft.com/office/drawing/2014/main" id="{5C44F038-EFF7-0E4F-F71E-78519912E80F}"/>
              </a:ext>
            </a:extLst>
          </p:cNvPr>
          <p:cNvSpPr txBox="1"/>
          <p:nvPr/>
        </p:nvSpPr>
        <p:spPr>
          <a:xfrm>
            <a:off x="4762432" y="396383"/>
            <a:ext cx="3462529" cy="341632"/>
          </a:xfrm>
          <a:prstGeom prst="rect">
            <a:avLst/>
          </a:prstGeom>
          <a:noFill/>
        </p:spPr>
        <p:txBody>
          <a:bodyPr wrap="square">
            <a:spAutoFit/>
          </a:bodyPr>
          <a:lstStyle/>
          <a:p>
            <a:pPr algn="ctr">
              <a:lnSpc>
                <a:spcPct val="90000"/>
              </a:lnSpc>
              <a:spcBef>
                <a:spcPts val="1000"/>
              </a:spcBef>
            </a:pPr>
            <a:r>
              <a:rPr lang="en-US" cap="all" dirty="0">
                <a:solidFill>
                  <a:schemeClr val="bg1"/>
                </a:solidFill>
                <a:latin typeface="+mj-lt"/>
              </a:rPr>
              <a:t>Long Short-Term Memory</a:t>
            </a:r>
          </a:p>
        </p:txBody>
      </p:sp>
      <p:sp>
        <p:nvSpPr>
          <p:cNvPr id="38" name="Text Placeholder 4">
            <a:extLst>
              <a:ext uri="{FF2B5EF4-FFF2-40B4-BE49-F238E27FC236}">
                <a16:creationId xmlns:a16="http://schemas.microsoft.com/office/drawing/2014/main" id="{FAA76CB2-481B-9D35-C3D5-ED861E803CC5}"/>
              </a:ext>
            </a:extLst>
          </p:cNvPr>
          <p:cNvSpPr txBox="1">
            <a:spLocks/>
          </p:cNvSpPr>
          <p:nvPr/>
        </p:nvSpPr>
        <p:spPr>
          <a:xfrm>
            <a:off x="4702173" y="915200"/>
            <a:ext cx="3442652" cy="1185273"/>
          </a:xfrm>
          <a:prstGeom prst="rect">
            <a:avLst/>
          </a:prstGeom>
          <a:solidFill>
            <a:schemeClr val="bg1">
              <a:alpha val="85000"/>
            </a:schemeClr>
          </a:solidFill>
        </p:spPr>
        <p:txBody>
          <a:bodyPr vert="horz" wrap="square" lIns="91440" tIns="9144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endParaRPr lang="en-ZA" sz="1200" dirty="0">
              <a:solidFill>
                <a:schemeClr val="bg1"/>
              </a:solidFill>
            </a:endParaRPr>
          </a:p>
        </p:txBody>
      </p:sp>
      <p:sp>
        <p:nvSpPr>
          <p:cNvPr id="39" name="Text Placeholder 4">
            <a:extLst>
              <a:ext uri="{FF2B5EF4-FFF2-40B4-BE49-F238E27FC236}">
                <a16:creationId xmlns:a16="http://schemas.microsoft.com/office/drawing/2014/main" id="{6CFAD3D7-EBF8-8043-8C9C-BA8C4945680B}"/>
              </a:ext>
            </a:extLst>
          </p:cNvPr>
          <p:cNvSpPr txBox="1">
            <a:spLocks/>
          </p:cNvSpPr>
          <p:nvPr/>
        </p:nvSpPr>
        <p:spPr>
          <a:xfrm>
            <a:off x="4702173" y="2293311"/>
            <a:ext cx="3447288" cy="1188720"/>
          </a:xfrm>
          <a:prstGeom prst="rect">
            <a:avLst/>
          </a:prstGeom>
          <a:solidFill>
            <a:schemeClr val="bg1">
              <a:alpha val="85000"/>
            </a:schemeClr>
          </a:solidFill>
        </p:spPr>
        <p:txBody>
          <a:bodyPr vert="horz" lIns="91440" tIns="429768"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dirty="0"/>
          </a:p>
        </p:txBody>
      </p:sp>
      <p:sp>
        <p:nvSpPr>
          <p:cNvPr id="40" name="TextBox 39">
            <a:extLst>
              <a:ext uri="{FF2B5EF4-FFF2-40B4-BE49-F238E27FC236}">
                <a16:creationId xmlns:a16="http://schemas.microsoft.com/office/drawing/2014/main" id="{60D4CBF3-7670-B1EB-7A60-B85C28441375}"/>
              </a:ext>
            </a:extLst>
          </p:cNvPr>
          <p:cNvSpPr txBox="1"/>
          <p:nvPr/>
        </p:nvSpPr>
        <p:spPr>
          <a:xfrm>
            <a:off x="4693989" y="990162"/>
            <a:ext cx="3471157" cy="815608"/>
          </a:xfrm>
          <a:prstGeom prst="rect">
            <a:avLst/>
          </a:prstGeom>
          <a:noFill/>
        </p:spPr>
        <p:txBody>
          <a:bodyPr wrap="square" rtlCol="0">
            <a:spAutoFit/>
          </a:bodyPr>
          <a:lstStyle/>
          <a:p>
            <a:pPr marL="285750" indent="-285750">
              <a:spcBef>
                <a:spcPts val="600"/>
              </a:spcBef>
              <a:buFont typeface="Wingdings" panose="05000000000000000000" pitchFamily="2" charset="2"/>
              <a:buChar char="ü"/>
            </a:pPr>
            <a:r>
              <a:rPr lang="en-US" sz="1400" dirty="0">
                <a:solidFill>
                  <a:srgbClr val="1F2328"/>
                </a:solidFill>
                <a:latin typeface="-apple-system"/>
              </a:rPr>
              <a:t>C</a:t>
            </a:r>
            <a:r>
              <a:rPr lang="en-US" sz="1400" b="0" i="0" dirty="0">
                <a:solidFill>
                  <a:srgbClr val="1F2328"/>
                </a:solidFill>
                <a:effectLst/>
                <a:latin typeface="-apple-system"/>
              </a:rPr>
              <a:t>apture sequential dependencies and trends effectively;</a:t>
            </a:r>
          </a:p>
          <a:p>
            <a:pPr marL="285750" indent="-285750">
              <a:spcBef>
                <a:spcPts val="600"/>
              </a:spcBef>
              <a:buFont typeface="Wingdings" panose="05000000000000000000" pitchFamily="2" charset="2"/>
              <a:buChar char="ü"/>
            </a:pPr>
            <a:r>
              <a:rPr lang="en-US" sz="1400" dirty="0">
                <a:solidFill>
                  <a:srgbClr val="1F2328"/>
                </a:solidFill>
                <a:latin typeface="-apple-system"/>
              </a:rPr>
              <a:t>I</a:t>
            </a:r>
            <a:r>
              <a:rPr lang="en-US" sz="1400" b="0" i="0" dirty="0">
                <a:solidFill>
                  <a:srgbClr val="1F2328"/>
                </a:solidFill>
                <a:effectLst/>
                <a:latin typeface="-apple-system"/>
              </a:rPr>
              <a:t>deal for stock price prediction.</a:t>
            </a:r>
            <a:endParaRPr lang="en-US" dirty="0"/>
          </a:p>
        </p:txBody>
      </p:sp>
      <p:sp>
        <p:nvSpPr>
          <p:cNvPr id="42" name="TextBox 41">
            <a:extLst>
              <a:ext uri="{FF2B5EF4-FFF2-40B4-BE49-F238E27FC236}">
                <a16:creationId xmlns:a16="http://schemas.microsoft.com/office/drawing/2014/main" id="{22E108C4-40ED-021A-8582-E170EC3F0B75}"/>
              </a:ext>
            </a:extLst>
          </p:cNvPr>
          <p:cNvSpPr txBox="1"/>
          <p:nvPr/>
        </p:nvSpPr>
        <p:spPr>
          <a:xfrm>
            <a:off x="4727573" y="3843154"/>
            <a:ext cx="3234371" cy="523220"/>
          </a:xfrm>
          <a:prstGeom prst="rect">
            <a:avLst/>
          </a:prstGeom>
          <a:noFill/>
        </p:spPr>
        <p:txBody>
          <a:bodyPr wrap="square" rtlCol="0">
            <a:spAutoFit/>
          </a:bodyPr>
          <a:lstStyle/>
          <a:p>
            <a:pPr marL="285750" indent="-285750">
              <a:buFont typeface="Wingdings" panose="05000000000000000000" pitchFamily="2" charset="2"/>
              <a:buChar char="ü"/>
            </a:pPr>
            <a:r>
              <a:rPr lang="en-US" sz="1400" b="1" i="0" dirty="0">
                <a:solidFill>
                  <a:srgbClr val="1F2328"/>
                </a:solidFill>
                <a:effectLst/>
                <a:latin typeface="-apple-system"/>
              </a:rPr>
              <a:t>Outperformed</a:t>
            </a:r>
            <a:r>
              <a:rPr lang="en-US" sz="1400" b="0" i="0" dirty="0">
                <a:solidFill>
                  <a:srgbClr val="1F2328"/>
                </a:solidFill>
                <a:effectLst/>
                <a:latin typeface="-apple-system"/>
              </a:rPr>
              <a:t> </a:t>
            </a:r>
            <a:r>
              <a:rPr lang="en-US" sz="1400" b="1" i="0" dirty="0">
                <a:solidFill>
                  <a:srgbClr val="1F2328"/>
                </a:solidFill>
                <a:effectLst/>
                <a:latin typeface="-apple-system"/>
              </a:rPr>
              <a:t>both</a:t>
            </a:r>
            <a:r>
              <a:rPr lang="en-US" sz="1400" b="0" i="0" dirty="0">
                <a:solidFill>
                  <a:srgbClr val="1F2328"/>
                </a:solidFill>
                <a:effectLst/>
                <a:latin typeface="-apple-system"/>
              </a:rPr>
              <a:t> Linear Regression and Random Forest models.</a:t>
            </a:r>
            <a:endParaRPr lang="en-US" sz="1400" dirty="0">
              <a:solidFill>
                <a:schemeClr val="bg2">
                  <a:lumMod val="25000"/>
                </a:schemeClr>
              </a:solidFill>
            </a:endParaRPr>
          </a:p>
        </p:txBody>
      </p:sp>
      <p:sp>
        <p:nvSpPr>
          <p:cNvPr id="44" name="Rectangle 43">
            <a:extLst>
              <a:ext uri="{FF2B5EF4-FFF2-40B4-BE49-F238E27FC236}">
                <a16:creationId xmlns:a16="http://schemas.microsoft.com/office/drawing/2014/main" id="{35B208EE-0BC7-1053-8667-618EFFC6E5A3}"/>
              </a:ext>
            </a:extLst>
          </p:cNvPr>
          <p:cNvSpPr/>
          <p:nvPr/>
        </p:nvSpPr>
        <p:spPr>
          <a:xfrm>
            <a:off x="5314313" y="732404"/>
            <a:ext cx="2833053" cy="180291"/>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 Placeholder 4">
            <a:extLst>
              <a:ext uri="{FF2B5EF4-FFF2-40B4-BE49-F238E27FC236}">
                <a16:creationId xmlns:a16="http://schemas.microsoft.com/office/drawing/2014/main" id="{4BB6E2FB-7194-4EBC-32FE-A13098401D12}"/>
              </a:ext>
            </a:extLst>
          </p:cNvPr>
          <p:cNvSpPr txBox="1">
            <a:spLocks/>
          </p:cNvSpPr>
          <p:nvPr/>
        </p:nvSpPr>
        <p:spPr>
          <a:xfrm>
            <a:off x="8331601" y="5034419"/>
            <a:ext cx="3447288" cy="1188720"/>
          </a:xfrm>
          <a:prstGeom prst="rect">
            <a:avLst/>
          </a:prstGeom>
          <a:solidFill>
            <a:schemeClr val="bg1">
              <a:alpha val="85000"/>
            </a:schemeClr>
          </a:solidFill>
        </p:spPr>
        <p:txBody>
          <a:bodyPr vert="horz" lIns="91440" tIns="429768"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dirty="0"/>
          </a:p>
        </p:txBody>
      </p:sp>
      <p:sp>
        <p:nvSpPr>
          <p:cNvPr id="46" name="Text Placeholder 4">
            <a:extLst>
              <a:ext uri="{FF2B5EF4-FFF2-40B4-BE49-F238E27FC236}">
                <a16:creationId xmlns:a16="http://schemas.microsoft.com/office/drawing/2014/main" id="{9DE52DE1-216E-8B0C-80BD-E106963736F0}"/>
              </a:ext>
            </a:extLst>
          </p:cNvPr>
          <p:cNvSpPr txBox="1">
            <a:spLocks/>
          </p:cNvSpPr>
          <p:nvPr/>
        </p:nvSpPr>
        <p:spPr>
          <a:xfrm>
            <a:off x="8331601" y="3668514"/>
            <a:ext cx="3447288" cy="1188720"/>
          </a:xfrm>
          <a:prstGeom prst="rect">
            <a:avLst/>
          </a:prstGeom>
          <a:solidFill>
            <a:schemeClr val="bg1">
              <a:alpha val="85000"/>
            </a:schemeClr>
          </a:solidFill>
        </p:spPr>
        <p:txBody>
          <a:bodyPr vert="horz" lIns="91440" tIns="429768"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dirty="0"/>
          </a:p>
        </p:txBody>
      </p:sp>
      <p:sp>
        <p:nvSpPr>
          <p:cNvPr id="47" name="TextBox 46">
            <a:extLst>
              <a:ext uri="{FF2B5EF4-FFF2-40B4-BE49-F238E27FC236}">
                <a16:creationId xmlns:a16="http://schemas.microsoft.com/office/drawing/2014/main" id="{1A037FF2-C75D-3801-BA88-A5087EB7EB45}"/>
              </a:ext>
            </a:extLst>
          </p:cNvPr>
          <p:cNvSpPr txBox="1"/>
          <p:nvPr/>
        </p:nvSpPr>
        <p:spPr>
          <a:xfrm>
            <a:off x="8391860" y="387052"/>
            <a:ext cx="3462529" cy="341632"/>
          </a:xfrm>
          <a:prstGeom prst="rect">
            <a:avLst/>
          </a:prstGeom>
          <a:noFill/>
        </p:spPr>
        <p:txBody>
          <a:bodyPr wrap="square">
            <a:spAutoFit/>
          </a:bodyPr>
          <a:lstStyle/>
          <a:p>
            <a:pPr algn="ctr">
              <a:lnSpc>
                <a:spcPct val="90000"/>
              </a:lnSpc>
              <a:spcBef>
                <a:spcPts val="1000"/>
              </a:spcBef>
            </a:pPr>
            <a:r>
              <a:rPr lang="en-US" cap="all" dirty="0">
                <a:solidFill>
                  <a:schemeClr val="bg1"/>
                </a:solidFill>
                <a:latin typeface="+mj-lt"/>
              </a:rPr>
              <a:t>Random forest</a:t>
            </a:r>
          </a:p>
        </p:txBody>
      </p:sp>
      <p:sp>
        <p:nvSpPr>
          <p:cNvPr id="48" name="Text Placeholder 4">
            <a:extLst>
              <a:ext uri="{FF2B5EF4-FFF2-40B4-BE49-F238E27FC236}">
                <a16:creationId xmlns:a16="http://schemas.microsoft.com/office/drawing/2014/main" id="{56ABC553-B956-D0AB-5B7F-3C2B2CB2E3B6}"/>
              </a:ext>
            </a:extLst>
          </p:cNvPr>
          <p:cNvSpPr txBox="1">
            <a:spLocks/>
          </p:cNvSpPr>
          <p:nvPr/>
        </p:nvSpPr>
        <p:spPr>
          <a:xfrm>
            <a:off x="8331601" y="905869"/>
            <a:ext cx="3442652" cy="1185273"/>
          </a:xfrm>
          <a:prstGeom prst="rect">
            <a:avLst/>
          </a:prstGeom>
          <a:solidFill>
            <a:schemeClr val="bg1">
              <a:alpha val="85000"/>
            </a:schemeClr>
          </a:solidFill>
        </p:spPr>
        <p:txBody>
          <a:bodyPr vert="horz" wrap="square" lIns="91440" tIns="9144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endParaRPr lang="en-ZA" sz="1200" dirty="0">
              <a:solidFill>
                <a:schemeClr val="bg1"/>
              </a:solidFill>
            </a:endParaRPr>
          </a:p>
        </p:txBody>
      </p:sp>
      <p:sp>
        <p:nvSpPr>
          <p:cNvPr id="49" name="Text Placeholder 4">
            <a:extLst>
              <a:ext uri="{FF2B5EF4-FFF2-40B4-BE49-F238E27FC236}">
                <a16:creationId xmlns:a16="http://schemas.microsoft.com/office/drawing/2014/main" id="{5F4DFB82-FA68-918F-C26E-39C264F3B9F3}"/>
              </a:ext>
            </a:extLst>
          </p:cNvPr>
          <p:cNvSpPr txBox="1">
            <a:spLocks/>
          </p:cNvSpPr>
          <p:nvPr/>
        </p:nvSpPr>
        <p:spPr>
          <a:xfrm>
            <a:off x="8331601" y="2283980"/>
            <a:ext cx="3447288" cy="1188720"/>
          </a:xfrm>
          <a:prstGeom prst="rect">
            <a:avLst/>
          </a:prstGeom>
          <a:solidFill>
            <a:schemeClr val="bg1">
              <a:alpha val="85000"/>
            </a:schemeClr>
          </a:solidFill>
        </p:spPr>
        <p:txBody>
          <a:bodyPr vert="horz" lIns="91440" tIns="429768"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ZA" dirty="0"/>
          </a:p>
        </p:txBody>
      </p:sp>
      <p:sp>
        <p:nvSpPr>
          <p:cNvPr id="53" name="TextBox 52">
            <a:extLst>
              <a:ext uri="{FF2B5EF4-FFF2-40B4-BE49-F238E27FC236}">
                <a16:creationId xmlns:a16="http://schemas.microsoft.com/office/drawing/2014/main" id="{0F18F863-0A53-13D2-7F9B-1247CEBE1183}"/>
              </a:ext>
            </a:extLst>
          </p:cNvPr>
          <p:cNvSpPr txBox="1"/>
          <p:nvPr/>
        </p:nvSpPr>
        <p:spPr>
          <a:xfrm>
            <a:off x="8357001" y="3833823"/>
            <a:ext cx="3234371" cy="523220"/>
          </a:xfrm>
          <a:prstGeom prst="rect">
            <a:avLst/>
          </a:prstGeom>
          <a:noFill/>
        </p:spPr>
        <p:txBody>
          <a:bodyPr wrap="square" rtlCol="0">
            <a:spAutoFit/>
          </a:bodyPr>
          <a:lstStyle/>
          <a:p>
            <a:pPr marL="285750" indent="-285750">
              <a:buFont typeface="Wingdings" panose="05000000000000000000" pitchFamily="2" charset="2"/>
              <a:buChar char="ü"/>
            </a:pPr>
            <a:r>
              <a:rPr lang="en-US" sz="1400" dirty="0">
                <a:solidFill>
                  <a:schemeClr val="bg2">
                    <a:lumMod val="25000"/>
                  </a:schemeClr>
                </a:solidFill>
              </a:rPr>
              <a:t>Outperformed Linear Regression in predicting stock prices.</a:t>
            </a:r>
          </a:p>
        </p:txBody>
      </p:sp>
      <p:sp>
        <p:nvSpPr>
          <p:cNvPr id="55" name="Rectangle 54">
            <a:extLst>
              <a:ext uri="{FF2B5EF4-FFF2-40B4-BE49-F238E27FC236}">
                <a16:creationId xmlns:a16="http://schemas.microsoft.com/office/drawing/2014/main" id="{E3ABC373-F616-FDB9-AE10-B49A2AB6B7BD}"/>
              </a:ext>
            </a:extLst>
          </p:cNvPr>
          <p:cNvSpPr/>
          <p:nvPr/>
        </p:nvSpPr>
        <p:spPr>
          <a:xfrm>
            <a:off x="8943741" y="723073"/>
            <a:ext cx="2833053" cy="180291"/>
          </a:xfrm>
          <a:prstGeom prst="rect">
            <a:avLst/>
          </a:prstGeom>
          <a:solidFill>
            <a:srgbClr val="038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TextBox 55">
            <a:extLst>
              <a:ext uri="{FF2B5EF4-FFF2-40B4-BE49-F238E27FC236}">
                <a16:creationId xmlns:a16="http://schemas.microsoft.com/office/drawing/2014/main" id="{E42D1DF4-23AD-9BF7-4F8B-FAE1E7ED86B7}"/>
              </a:ext>
            </a:extLst>
          </p:cNvPr>
          <p:cNvSpPr txBox="1"/>
          <p:nvPr/>
        </p:nvSpPr>
        <p:spPr>
          <a:xfrm>
            <a:off x="4693990" y="2405232"/>
            <a:ext cx="3539600" cy="1031051"/>
          </a:xfrm>
          <a:prstGeom prst="rect">
            <a:avLst/>
          </a:prstGeom>
          <a:noFill/>
        </p:spPr>
        <p:txBody>
          <a:bodyPr wrap="square" rtlCol="0">
            <a:spAutoFit/>
          </a:bodyPr>
          <a:lstStyle/>
          <a:p>
            <a:pPr marL="285750" indent="-285750">
              <a:spcBef>
                <a:spcPts val="600"/>
              </a:spcBef>
              <a:buFont typeface="Wingdings" panose="05000000000000000000" pitchFamily="2" charset="2"/>
              <a:buChar char="ü"/>
            </a:pPr>
            <a:r>
              <a:rPr lang="en-US" sz="1400" dirty="0">
                <a:solidFill>
                  <a:schemeClr val="bg2">
                    <a:lumMod val="25000"/>
                  </a:schemeClr>
                </a:solidFill>
              </a:rPr>
              <a:t>Computationally </a:t>
            </a:r>
            <a:r>
              <a:rPr lang="en-US" sz="1400" b="1" dirty="0">
                <a:solidFill>
                  <a:schemeClr val="bg2">
                    <a:lumMod val="25000"/>
                  </a:schemeClr>
                </a:solidFill>
              </a:rPr>
              <a:t>expensive</a:t>
            </a:r>
            <a:r>
              <a:rPr lang="en-US" sz="1400" dirty="0">
                <a:solidFill>
                  <a:schemeClr val="bg2">
                    <a:lumMod val="25000"/>
                  </a:schemeClr>
                </a:solidFill>
              </a:rPr>
              <a:t> to train and tune;</a:t>
            </a:r>
          </a:p>
          <a:p>
            <a:pPr marL="285750" indent="-285750">
              <a:spcBef>
                <a:spcPts val="600"/>
              </a:spcBef>
              <a:buFont typeface="Wingdings" panose="05000000000000000000" pitchFamily="2" charset="2"/>
              <a:buChar char="ü"/>
            </a:pPr>
            <a:r>
              <a:rPr lang="en-US" sz="1400" dirty="0">
                <a:solidFill>
                  <a:schemeClr val="bg2">
                    <a:lumMod val="25000"/>
                  </a:schemeClr>
                </a:solidFill>
              </a:rPr>
              <a:t>Requires </a:t>
            </a:r>
            <a:r>
              <a:rPr lang="en-US" sz="1400" b="1" dirty="0">
                <a:solidFill>
                  <a:schemeClr val="bg2">
                    <a:lumMod val="25000"/>
                  </a:schemeClr>
                </a:solidFill>
              </a:rPr>
              <a:t>extensive preprocessing </a:t>
            </a:r>
            <a:r>
              <a:rPr lang="en-US" sz="1400" dirty="0">
                <a:solidFill>
                  <a:schemeClr val="bg2">
                    <a:lumMod val="25000"/>
                  </a:schemeClr>
                </a:solidFill>
              </a:rPr>
              <a:t>and normalization for optimal performance.</a:t>
            </a:r>
          </a:p>
        </p:txBody>
      </p:sp>
      <p:sp>
        <p:nvSpPr>
          <p:cNvPr id="57" name="TextBox 56">
            <a:extLst>
              <a:ext uri="{FF2B5EF4-FFF2-40B4-BE49-F238E27FC236}">
                <a16:creationId xmlns:a16="http://schemas.microsoft.com/office/drawing/2014/main" id="{8B7E999E-6A2A-1C5E-ACDF-54B78E04943C}"/>
              </a:ext>
            </a:extLst>
          </p:cNvPr>
          <p:cNvSpPr txBox="1"/>
          <p:nvPr/>
        </p:nvSpPr>
        <p:spPr>
          <a:xfrm>
            <a:off x="4700295" y="5113491"/>
            <a:ext cx="3580504" cy="1031051"/>
          </a:xfrm>
          <a:prstGeom prst="rect">
            <a:avLst/>
          </a:prstGeom>
          <a:noFill/>
        </p:spPr>
        <p:txBody>
          <a:bodyPr wrap="square">
            <a:spAutoFit/>
          </a:bodyPr>
          <a:lstStyle/>
          <a:p>
            <a:pPr marL="285750" indent="-285750" algn="l">
              <a:spcBef>
                <a:spcPts val="600"/>
              </a:spcBef>
              <a:buFont typeface="Wingdings" panose="05000000000000000000" pitchFamily="2" charset="2"/>
              <a:buChar char="ü"/>
            </a:pPr>
            <a:r>
              <a:rPr lang="en-US" sz="1400" dirty="0">
                <a:solidFill>
                  <a:schemeClr val="bg2">
                    <a:lumMod val="25000"/>
                  </a:schemeClr>
                </a:solidFill>
              </a:rPr>
              <a:t>RMSE: </a:t>
            </a:r>
            <a:r>
              <a:rPr lang="en-US" sz="1400" b="1" dirty="0">
                <a:solidFill>
                  <a:schemeClr val="bg2">
                    <a:lumMod val="25000"/>
                  </a:schemeClr>
                </a:solidFill>
              </a:rPr>
              <a:t>Lowest</a:t>
            </a:r>
            <a:r>
              <a:rPr lang="en-US" sz="1400" dirty="0">
                <a:solidFill>
                  <a:schemeClr val="bg2">
                    <a:lumMod val="25000"/>
                  </a:schemeClr>
                </a:solidFill>
              </a:rPr>
              <a:t> among all models, indicating high accuracy;</a:t>
            </a:r>
          </a:p>
          <a:p>
            <a:pPr marL="285750" indent="-285750" algn="l">
              <a:spcBef>
                <a:spcPts val="600"/>
              </a:spcBef>
              <a:buFont typeface="Wingdings" panose="05000000000000000000" pitchFamily="2" charset="2"/>
              <a:buChar char="ü"/>
            </a:pPr>
            <a:r>
              <a:rPr lang="en-US" sz="1400" dirty="0">
                <a:solidFill>
                  <a:schemeClr val="bg2">
                    <a:lumMod val="25000"/>
                  </a:schemeClr>
                </a:solidFill>
              </a:rPr>
              <a:t>R²: </a:t>
            </a:r>
            <a:r>
              <a:rPr lang="en-US" sz="1400" b="1" dirty="0">
                <a:solidFill>
                  <a:schemeClr val="bg2">
                    <a:lumMod val="25000"/>
                  </a:schemeClr>
                </a:solidFill>
              </a:rPr>
              <a:t>Near-perfect fit </a:t>
            </a:r>
            <a:r>
              <a:rPr lang="en-US" sz="1400" dirty="0">
                <a:solidFill>
                  <a:schemeClr val="bg2">
                    <a:lumMod val="25000"/>
                  </a:schemeClr>
                </a:solidFill>
              </a:rPr>
              <a:t>for most stock tickers, showcasing its predictive power.</a:t>
            </a:r>
          </a:p>
        </p:txBody>
      </p:sp>
      <p:sp>
        <p:nvSpPr>
          <p:cNvPr id="58" name="TextBox 57">
            <a:extLst>
              <a:ext uri="{FF2B5EF4-FFF2-40B4-BE49-F238E27FC236}">
                <a16:creationId xmlns:a16="http://schemas.microsoft.com/office/drawing/2014/main" id="{56A24211-D712-8C12-A6DF-158DD77B8A34}"/>
              </a:ext>
            </a:extLst>
          </p:cNvPr>
          <p:cNvSpPr txBox="1"/>
          <p:nvPr/>
        </p:nvSpPr>
        <p:spPr>
          <a:xfrm>
            <a:off x="8329060" y="913959"/>
            <a:ext cx="3587950" cy="1246495"/>
          </a:xfrm>
          <a:prstGeom prst="rect">
            <a:avLst/>
          </a:prstGeom>
          <a:noFill/>
        </p:spPr>
        <p:txBody>
          <a:bodyPr wrap="square" rtlCol="0">
            <a:spAutoFit/>
          </a:bodyPr>
          <a:lstStyle/>
          <a:p>
            <a:pPr marL="285750" indent="-285750">
              <a:spcBef>
                <a:spcPts val="600"/>
              </a:spcBef>
              <a:buFont typeface="Wingdings" panose="05000000000000000000" pitchFamily="2" charset="2"/>
              <a:buChar char="ü"/>
            </a:pPr>
            <a:r>
              <a:rPr lang="en-US" sz="1400" b="0" i="0" dirty="0">
                <a:solidFill>
                  <a:srgbClr val="1F2328"/>
                </a:solidFill>
                <a:effectLst/>
                <a:latin typeface="-apple-system"/>
              </a:rPr>
              <a:t>Handles non-linear relationships effectively and performs feature importance analysis;</a:t>
            </a:r>
          </a:p>
          <a:p>
            <a:pPr marL="285750" indent="-285750">
              <a:spcBef>
                <a:spcPts val="600"/>
              </a:spcBef>
              <a:buFont typeface="Wingdings" panose="05000000000000000000" pitchFamily="2" charset="2"/>
              <a:buChar char="ü"/>
            </a:pPr>
            <a:r>
              <a:rPr lang="en-US" sz="1400" dirty="0">
                <a:solidFill>
                  <a:srgbClr val="1F2328"/>
                </a:solidFill>
                <a:latin typeface="-apple-system"/>
              </a:rPr>
              <a:t>Robust to overfitting due to ensemble learning.</a:t>
            </a:r>
            <a:endParaRPr lang="en-US" dirty="0"/>
          </a:p>
        </p:txBody>
      </p:sp>
      <p:sp>
        <p:nvSpPr>
          <p:cNvPr id="59" name="TextBox 58">
            <a:extLst>
              <a:ext uri="{FF2B5EF4-FFF2-40B4-BE49-F238E27FC236}">
                <a16:creationId xmlns:a16="http://schemas.microsoft.com/office/drawing/2014/main" id="{9E95CFE3-86FE-F5AF-9D21-09C89C428850}"/>
              </a:ext>
            </a:extLst>
          </p:cNvPr>
          <p:cNvSpPr txBox="1"/>
          <p:nvPr/>
        </p:nvSpPr>
        <p:spPr>
          <a:xfrm>
            <a:off x="8314789" y="2372145"/>
            <a:ext cx="3539600" cy="1031051"/>
          </a:xfrm>
          <a:prstGeom prst="rect">
            <a:avLst/>
          </a:prstGeom>
          <a:noFill/>
        </p:spPr>
        <p:txBody>
          <a:bodyPr wrap="square" rtlCol="0">
            <a:spAutoFit/>
          </a:bodyPr>
          <a:lstStyle/>
          <a:p>
            <a:pPr marL="285750" indent="-285750">
              <a:spcBef>
                <a:spcPts val="600"/>
              </a:spcBef>
              <a:buFont typeface="Wingdings" panose="05000000000000000000" pitchFamily="2" charset="2"/>
              <a:buChar char="ü"/>
            </a:pPr>
            <a:r>
              <a:rPr lang="en-US" sz="1400" dirty="0">
                <a:solidFill>
                  <a:schemeClr val="bg2">
                    <a:lumMod val="25000"/>
                  </a:schemeClr>
                </a:solidFill>
              </a:rPr>
              <a:t>Computationally </a:t>
            </a:r>
            <a:r>
              <a:rPr lang="en-US" sz="1400" b="1" dirty="0">
                <a:solidFill>
                  <a:schemeClr val="bg2">
                    <a:lumMod val="25000"/>
                  </a:schemeClr>
                </a:solidFill>
              </a:rPr>
              <a:t>intensive</a:t>
            </a:r>
            <a:r>
              <a:rPr lang="en-US" sz="1400" dirty="0">
                <a:solidFill>
                  <a:schemeClr val="bg2">
                    <a:lumMod val="25000"/>
                  </a:schemeClr>
                </a:solidFill>
              </a:rPr>
              <a:t> compared to Linear Regression;</a:t>
            </a:r>
          </a:p>
          <a:p>
            <a:pPr marL="285750" indent="-285750">
              <a:spcBef>
                <a:spcPts val="600"/>
              </a:spcBef>
              <a:buFont typeface="Wingdings" panose="05000000000000000000" pitchFamily="2" charset="2"/>
              <a:buChar char="ü"/>
            </a:pPr>
            <a:r>
              <a:rPr lang="en-US" sz="1400" b="1" dirty="0">
                <a:solidFill>
                  <a:schemeClr val="bg2">
                    <a:lumMod val="25000"/>
                  </a:schemeClr>
                </a:solidFill>
              </a:rPr>
              <a:t>Limited</a:t>
            </a:r>
            <a:r>
              <a:rPr lang="en-US" sz="1400" dirty="0">
                <a:solidFill>
                  <a:schemeClr val="bg2">
                    <a:lumMod val="25000"/>
                  </a:schemeClr>
                </a:solidFill>
              </a:rPr>
              <a:t> in capturing sequential dependencies in </a:t>
            </a:r>
            <a:r>
              <a:rPr lang="en-US" sz="1400" b="1" dirty="0">
                <a:solidFill>
                  <a:schemeClr val="bg2">
                    <a:lumMod val="25000"/>
                  </a:schemeClr>
                </a:solidFill>
              </a:rPr>
              <a:t>time-series data</a:t>
            </a:r>
            <a:r>
              <a:rPr lang="en-US" sz="1400" dirty="0">
                <a:solidFill>
                  <a:schemeClr val="bg2">
                    <a:lumMod val="25000"/>
                  </a:schemeClr>
                </a:solidFill>
              </a:rPr>
              <a:t>.</a:t>
            </a:r>
          </a:p>
        </p:txBody>
      </p:sp>
      <p:sp>
        <p:nvSpPr>
          <p:cNvPr id="60" name="TextBox 59">
            <a:extLst>
              <a:ext uri="{FF2B5EF4-FFF2-40B4-BE49-F238E27FC236}">
                <a16:creationId xmlns:a16="http://schemas.microsoft.com/office/drawing/2014/main" id="{AA1AEF46-F360-DC9D-CE00-8A0AE0DE5074}"/>
              </a:ext>
            </a:extLst>
          </p:cNvPr>
          <p:cNvSpPr txBox="1"/>
          <p:nvPr/>
        </p:nvSpPr>
        <p:spPr>
          <a:xfrm>
            <a:off x="8357001" y="5097183"/>
            <a:ext cx="3343932" cy="1031051"/>
          </a:xfrm>
          <a:prstGeom prst="rect">
            <a:avLst/>
          </a:prstGeom>
          <a:noFill/>
        </p:spPr>
        <p:txBody>
          <a:bodyPr wrap="square">
            <a:spAutoFit/>
          </a:bodyPr>
          <a:lstStyle/>
          <a:p>
            <a:pPr marL="285750" indent="-285750" algn="l">
              <a:spcBef>
                <a:spcPts val="600"/>
              </a:spcBef>
              <a:buFont typeface="Wingdings" panose="05000000000000000000" pitchFamily="2" charset="2"/>
              <a:buChar char="ü"/>
            </a:pPr>
            <a:r>
              <a:rPr lang="en-US" sz="1400" dirty="0">
                <a:solidFill>
                  <a:schemeClr val="bg2">
                    <a:lumMod val="25000"/>
                  </a:schemeClr>
                </a:solidFill>
              </a:rPr>
              <a:t>RMSE: </a:t>
            </a:r>
            <a:r>
              <a:rPr lang="en-US" sz="1400" b="1" dirty="0">
                <a:solidFill>
                  <a:schemeClr val="bg2">
                    <a:lumMod val="25000"/>
                  </a:schemeClr>
                </a:solidFill>
              </a:rPr>
              <a:t>Lower than Linear Regression </a:t>
            </a:r>
            <a:r>
              <a:rPr lang="en-US" sz="1400" dirty="0">
                <a:solidFill>
                  <a:schemeClr val="bg2">
                    <a:lumMod val="25000"/>
                  </a:schemeClr>
                </a:solidFill>
              </a:rPr>
              <a:t>but </a:t>
            </a:r>
            <a:r>
              <a:rPr lang="en-US" sz="1400" b="1" dirty="0">
                <a:solidFill>
                  <a:schemeClr val="bg2">
                    <a:lumMod val="25000"/>
                  </a:schemeClr>
                </a:solidFill>
              </a:rPr>
              <a:t>higher</a:t>
            </a:r>
            <a:r>
              <a:rPr lang="en-US" sz="1400" dirty="0">
                <a:solidFill>
                  <a:schemeClr val="bg2">
                    <a:lumMod val="25000"/>
                  </a:schemeClr>
                </a:solidFill>
              </a:rPr>
              <a:t> than LSTM.</a:t>
            </a:r>
          </a:p>
          <a:p>
            <a:pPr marL="285750" indent="-285750" algn="l">
              <a:spcBef>
                <a:spcPts val="600"/>
              </a:spcBef>
              <a:buFont typeface="Wingdings" panose="05000000000000000000" pitchFamily="2" charset="2"/>
              <a:buChar char="ü"/>
            </a:pPr>
            <a:r>
              <a:rPr lang="en-US" sz="1400" dirty="0">
                <a:solidFill>
                  <a:schemeClr val="bg2">
                    <a:lumMod val="25000"/>
                  </a:schemeClr>
                </a:solidFill>
              </a:rPr>
              <a:t>R²: </a:t>
            </a:r>
            <a:r>
              <a:rPr lang="en-US" sz="1400" b="1" dirty="0">
                <a:solidFill>
                  <a:schemeClr val="bg2">
                    <a:lumMod val="25000"/>
                  </a:schemeClr>
                </a:solidFill>
              </a:rPr>
              <a:t>High fit</a:t>
            </a:r>
            <a:r>
              <a:rPr lang="en-US" sz="1400" dirty="0">
                <a:solidFill>
                  <a:schemeClr val="bg2">
                    <a:lumMod val="25000"/>
                  </a:schemeClr>
                </a:solidFill>
              </a:rPr>
              <a:t>, with good generalization to unseen data.</a:t>
            </a:r>
          </a:p>
        </p:txBody>
      </p:sp>
    </p:spTree>
    <p:extLst>
      <p:ext uri="{BB962C8B-B14F-4D97-AF65-F5344CB8AC3E}">
        <p14:creationId xmlns:p14="http://schemas.microsoft.com/office/powerpoint/2010/main" val="3909694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black and white image of bar graphs">
            <a:extLst>
              <a:ext uri="{FF2B5EF4-FFF2-40B4-BE49-F238E27FC236}">
                <a16:creationId xmlns:a16="http://schemas.microsoft.com/office/drawing/2014/main" id="{328A991A-37FB-44FF-88EA-33E50292CB5C}"/>
              </a:ext>
            </a:extLst>
          </p:cNvPr>
          <p:cNvPicPr>
            <a:picLocks noGrp="1" noChangeAspect="1"/>
          </p:cNvPicPr>
          <p:nvPr>
            <p:ph type="pic" sz="quarter" idx="34"/>
          </p:nvPr>
        </p:nvPicPr>
        <p:blipFill rotWithShape="1">
          <a:blip r:embed="rId2">
            <a:extLst>
              <a:ext uri="{28A0092B-C50C-407E-A947-70E740481C1C}">
                <a14:useLocalDpi xmlns:a14="http://schemas.microsoft.com/office/drawing/2010/main"/>
              </a:ext>
            </a:extLst>
          </a:blip>
          <a:srcRect/>
          <a:stretch/>
        </p:blipFill>
        <p:spPr>
          <a:xfrm>
            <a:off x="1524" y="0"/>
            <a:ext cx="12188952" cy="6858000"/>
          </a:xfrm>
        </p:spPr>
      </p:pic>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838200" y="365125"/>
            <a:ext cx="10515600" cy="1325563"/>
          </a:xfrm>
        </p:spPr>
        <p:txBody>
          <a:bodyPr/>
          <a:lstStyle/>
          <a:p>
            <a:r>
              <a:rPr lang="en-ZA" dirty="0"/>
              <a:t>MOST EFFECTIVE MODEL </a:t>
            </a:r>
          </a:p>
        </p:txBody>
      </p:sp>
      <p:sp>
        <p:nvSpPr>
          <p:cNvPr id="18" name="Text Placeholder 17">
            <a:extLst>
              <a:ext uri="{FF2B5EF4-FFF2-40B4-BE49-F238E27FC236}">
                <a16:creationId xmlns:a16="http://schemas.microsoft.com/office/drawing/2014/main" id="{2FF04D30-F224-451C-9FFE-3930E78F7E5C}"/>
              </a:ext>
            </a:extLst>
          </p:cNvPr>
          <p:cNvSpPr>
            <a:spLocks noGrp="1"/>
          </p:cNvSpPr>
          <p:nvPr>
            <p:ph type="body" sz="quarter" idx="39"/>
          </p:nvPr>
        </p:nvSpPr>
        <p:spPr>
          <a:xfrm>
            <a:off x="0" y="2258568"/>
            <a:ext cx="12190476" cy="1856232"/>
          </a:xfrm>
        </p:spPr>
        <p:txBody>
          <a:bodyPr/>
          <a:lstStyle/>
          <a:p>
            <a:endParaRPr lang="en-US" dirty="0"/>
          </a:p>
        </p:txBody>
      </p:sp>
      <p:sp>
        <p:nvSpPr>
          <p:cNvPr id="27" name="Text Placeholder 26">
            <a:extLst>
              <a:ext uri="{FF2B5EF4-FFF2-40B4-BE49-F238E27FC236}">
                <a16:creationId xmlns:a16="http://schemas.microsoft.com/office/drawing/2014/main" id="{3C7B196D-A4EB-4450-8C2E-D4F26C77F843}"/>
              </a:ext>
            </a:extLst>
          </p:cNvPr>
          <p:cNvSpPr>
            <a:spLocks noGrp="1"/>
          </p:cNvSpPr>
          <p:nvPr>
            <p:ph type="body" sz="quarter" idx="30"/>
          </p:nvPr>
        </p:nvSpPr>
        <p:spPr>
          <a:xfrm>
            <a:off x="2551428" y="2848197"/>
            <a:ext cx="6797846" cy="676973"/>
          </a:xfrm>
        </p:spPr>
        <p:txBody>
          <a:bodyPr anchor="ctr">
            <a:noAutofit/>
          </a:bodyPr>
          <a:lstStyle/>
          <a:p>
            <a:pPr>
              <a:spcBef>
                <a:spcPts val="600"/>
              </a:spcBef>
              <a:spcAft>
                <a:spcPts val="600"/>
              </a:spcAft>
            </a:pPr>
            <a:r>
              <a:rPr lang="en-ZA" sz="3200" dirty="0"/>
              <a:t>Long Short-Term Memory </a:t>
            </a:r>
          </a:p>
          <a:p>
            <a:pPr>
              <a:spcBef>
                <a:spcPts val="600"/>
              </a:spcBef>
              <a:spcAft>
                <a:spcPts val="600"/>
              </a:spcAft>
            </a:pPr>
            <a:r>
              <a:rPr lang="en-ZA" sz="3200" dirty="0"/>
              <a:t>(LSTM)</a:t>
            </a:r>
          </a:p>
        </p:txBody>
      </p:sp>
      <p:sp>
        <p:nvSpPr>
          <p:cNvPr id="2" name="Date Placeholder 1">
            <a:extLst>
              <a:ext uri="{FF2B5EF4-FFF2-40B4-BE49-F238E27FC236}">
                <a16:creationId xmlns:a16="http://schemas.microsoft.com/office/drawing/2014/main" id="{86F27C7F-0ED2-4657-B2A4-AF40C8659E41}"/>
              </a:ext>
            </a:extLst>
          </p:cNvPr>
          <p:cNvSpPr>
            <a:spLocks noGrp="1"/>
          </p:cNvSpPr>
          <p:nvPr>
            <p:ph type="dt" sz="half" idx="38"/>
          </p:nvPr>
        </p:nvSpPr>
        <p:spPr>
          <a:xfrm>
            <a:off x="838200" y="6356350"/>
            <a:ext cx="2743200" cy="365125"/>
          </a:xfrm>
        </p:spPr>
        <p:txBody>
          <a:bodyPr/>
          <a:lstStyle/>
          <a:p>
            <a:r>
              <a:rPr lang="en-US" dirty="0"/>
              <a:t>12/16/2024</a:t>
            </a:r>
          </a:p>
        </p:txBody>
      </p:sp>
      <p:sp>
        <p:nvSpPr>
          <p:cNvPr id="6" name="Footer Placeholder 5">
            <a:extLst>
              <a:ext uri="{FF2B5EF4-FFF2-40B4-BE49-F238E27FC236}">
                <a16:creationId xmlns:a16="http://schemas.microsoft.com/office/drawing/2014/main" id="{232271CD-BE6E-4BDA-AE95-037EC2B14655}"/>
              </a:ext>
            </a:extLst>
          </p:cNvPr>
          <p:cNvSpPr>
            <a:spLocks noGrp="1"/>
          </p:cNvSpPr>
          <p:nvPr>
            <p:ph type="ftr" sz="quarter" idx="10"/>
          </p:nvPr>
        </p:nvSpPr>
        <p:spPr>
          <a:xfrm>
            <a:off x="4038600" y="6356350"/>
            <a:ext cx="4114800" cy="365125"/>
          </a:xfrm>
        </p:spPr>
        <p:txBody>
          <a:bodyPr/>
          <a:lstStyle/>
          <a:p>
            <a:r>
              <a:rPr lang="en-US" dirty="0"/>
              <a:t>Boot Camp UT – Data Analytics</a:t>
            </a:r>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15</a:t>
            </a:fld>
            <a:endParaRPr lang="en-ZA" dirty="0"/>
          </a:p>
        </p:txBody>
      </p:sp>
    </p:spTree>
    <p:extLst>
      <p:ext uri="{BB962C8B-B14F-4D97-AF65-F5344CB8AC3E}">
        <p14:creationId xmlns:p14="http://schemas.microsoft.com/office/powerpoint/2010/main" val="2821816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image of bar graphs&#10;">
            <a:extLst>
              <a:ext uri="{FF2B5EF4-FFF2-40B4-BE49-F238E27FC236}">
                <a16:creationId xmlns:a16="http://schemas.microsoft.com/office/drawing/2014/main" id="{1D2A9476-0B6C-45AA-9858-11D33F36A0DA}"/>
              </a:ext>
            </a:extLst>
          </p:cNvPr>
          <p:cNvPicPr>
            <a:picLocks noGrp="1" noChangeAspect="1"/>
          </p:cNvPicPr>
          <p:nvPr>
            <p:ph type="pic" sz="quarter" idx="34"/>
          </p:nvPr>
        </p:nvPicPr>
        <p:blipFill rotWithShape="1">
          <a:blip r:embed="rId2" cstate="screen">
            <a:extLst>
              <a:ext uri="{28A0092B-C50C-407E-A947-70E740481C1C}">
                <a14:useLocalDpi xmlns:a14="http://schemas.microsoft.com/office/drawing/2010/main"/>
              </a:ext>
            </a:extLst>
          </a:blip>
          <a:srcRect l="6" r="6"/>
          <a:stretch/>
        </p:blipFill>
        <p:spPr>
          <a:xfrm>
            <a:off x="1524" y="-9331"/>
            <a:ext cx="12188952" cy="6858000"/>
          </a:xfrm>
        </p:spPr>
      </p:pic>
      <p:sp>
        <p:nvSpPr>
          <p:cNvPr id="6" name="Footer Placeholder 5">
            <a:extLst>
              <a:ext uri="{FF2B5EF4-FFF2-40B4-BE49-F238E27FC236}">
                <a16:creationId xmlns:a16="http://schemas.microsoft.com/office/drawing/2014/main" id="{232271CD-BE6E-4BDA-AE95-037EC2B14655}"/>
              </a:ext>
            </a:extLst>
          </p:cNvPr>
          <p:cNvSpPr>
            <a:spLocks noGrp="1"/>
          </p:cNvSpPr>
          <p:nvPr>
            <p:ph type="ftr" sz="quarter" idx="10"/>
          </p:nvPr>
        </p:nvSpPr>
        <p:spPr>
          <a:xfrm>
            <a:off x="4038600" y="6356350"/>
            <a:ext cx="4114800" cy="365125"/>
          </a:xfrm>
        </p:spPr>
        <p:txBody>
          <a:bodyPr/>
          <a:lstStyle/>
          <a:p>
            <a:r>
              <a:rPr lang="en-US" dirty="0"/>
              <a:t>Boot Camp UT – Data Analytics</a:t>
            </a:r>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16</a:t>
            </a:fld>
            <a:endParaRPr lang="en-ZA" dirty="0"/>
          </a:p>
        </p:txBody>
      </p:sp>
      <p:sp>
        <p:nvSpPr>
          <p:cNvPr id="27" name="Text Placeholder 26">
            <a:extLst>
              <a:ext uri="{FF2B5EF4-FFF2-40B4-BE49-F238E27FC236}">
                <a16:creationId xmlns:a16="http://schemas.microsoft.com/office/drawing/2014/main" id="{3C7B196D-A4EB-4450-8C2E-D4F26C77F843}"/>
              </a:ext>
            </a:extLst>
          </p:cNvPr>
          <p:cNvSpPr>
            <a:spLocks noGrp="1"/>
          </p:cNvSpPr>
          <p:nvPr>
            <p:ph type="body" sz="quarter" idx="30"/>
          </p:nvPr>
        </p:nvSpPr>
        <p:spPr>
          <a:xfrm>
            <a:off x="1069848" y="2178994"/>
            <a:ext cx="2242519" cy="914400"/>
          </a:xfrm>
        </p:spPr>
        <p:txBody>
          <a:bodyPr>
            <a:normAutofit/>
          </a:bodyPr>
          <a:lstStyle/>
          <a:p>
            <a:r>
              <a:rPr lang="en-ZA" sz="3200" dirty="0"/>
              <a:t>Strength</a:t>
            </a:r>
            <a:endParaRPr lang="en-ZA" sz="4000" dirty="0"/>
          </a:p>
        </p:txBody>
      </p:sp>
      <p:sp>
        <p:nvSpPr>
          <p:cNvPr id="31" name="Text Placeholder 30">
            <a:extLst>
              <a:ext uri="{FF2B5EF4-FFF2-40B4-BE49-F238E27FC236}">
                <a16:creationId xmlns:a16="http://schemas.microsoft.com/office/drawing/2014/main" id="{FB4B73B3-17D0-4AD4-A250-23C177FEC520}"/>
              </a:ext>
            </a:extLst>
          </p:cNvPr>
          <p:cNvSpPr>
            <a:spLocks noGrp="1"/>
          </p:cNvSpPr>
          <p:nvPr>
            <p:ph type="body" sz="quarter" idx="35"/>
          </p:nvPr>
        </p:nvSpPr>
        <p:spPr>
          <a:xfrm>
            <a:off x="929640" y="3616971"/>
            <a:ext cx="2511552" cy="1188720"/>
          </a:xfrm>
        </p:spPr>
        <p:txBody>
          <a:bodyPr/>
          <a:lstStyle/>
          <a:p>
            <a:r>
              <a:rPr lang="en-US" b="1" dirty="0"/>
              <a:t>Effective for Sequential Data:</a:t>
            </a:r>
            <a:endParaRPr lang="en-ZA" b="1" dirty="0"/>
          </a:p>
          <a:p>
            <a:r>
              <a:rPr lang="en-US" dirty="0"/>
              <a:t>Highly effective for </a:t>
            </a:r>
            <a:r>
              <a:rPr lang="en-US" b="1" dirty="0"/>
              <a:t>stock price predictions</a:t>
            </a:r>
            <a:r>
              <a:rPr lang="en-US" dirty="0"/>
              <a:t> when </a:t>
            </a:r>
            <a:r>
              <a:rPr lang="en-US" b="1" dirty="0"/>
              <a:t>historical trends</a:t>
            </a:r>
            <a:r>
              <a:rPr lang="en-US" dirty="0"/>
              <a:t> and </a:t>
            </a:r>
            <a:r>
              <a:rPr lang="en-US" b="1" dirty="0"/>
              <a:t>temporal dependencies</a:t>
            </a:r>
            <a:r>
              <a:rPr lang="en-US" dirty="0"/>
              <a:t> are critical.</a:t>
            </a:r>
            <a:endParaRPr lang="en-ZA" dirty="0"/>
          </a:p>
        </p:txBody>
      </p:sp>
      <p:sp>
        <p:nvSpPr>
          <p:cNvPr id="2" name="Date Placeholder 1">
            <a:extLst>
              <a:ext uri="{FF2B5EF4-FFF2-40B4-BE49-F238E27FC236}">
                <a16:creationId xmlns:a16="http://schemas.microsoft.com/office/drawing/2014/main" id="{7BAFA976-C9B1-4553-9357-32CAEBA1BA36}"/>
              </a:ext>
            </a:extLst>
          </p:cNvPr>
          <p:cNvSpPr>
            <a:spLocks noGrp="1"/>
          </p:cNvSpPr>
          <p:nvPr>
            <p:ph type="dt" sz="half" idx="38"/>
          </p:nvPr>
        </p:nvSpPr>
        <p:spPr>
          <a:xfrm>
            <a:off x="838200" y="6356350"/>
            <a:ext cx="2743200" cy="365125"/>
          </a:xfrm>
        </p:spPr>
        <p:txBody>
          <a:bodyPr/>
          <a:lstStyle/>
          <a:p>
            <a:r>
              <a:rPr lang="en-US" dirty="0"/>
              <a:t>12/16/2024</a:t>
            </a:r>
          </a:p>
        </p:txBody>
      </p:sp>
      <p:sp>
        <p:nvSpPr>
          <p:cNvPr id="8" name="Title 3">
            <a:extLst>
              <a:ext uri="{FF2B5EF4-FFF2-40B4-BE49-F238E27FC236}">
                <a16:creationId xmlns:a16="http://schemas.microsoft.com/office/drawing/2014/main" id="{756D83D1-D1C6-AD58-0C94-F41DE5C293F3}"/>
              </a:ext>
            </a:extLst>
          </p:cNvPr>
          <p:cNvSpPr>
            <a:spLocks noGrp="1"/>
          </p:cNvSpPr>
          <p:nvPr>
            <p:ph type="title"/>
          </p:nvPr>
        </p:nvSpPr>
        <p:spPr>
          <a:xfrm>
            <a:off x="929640" y="309141"/>
            <a:ext cx="7894320" cy="1325563"/>
          </a:xfrm>
        </p:spPr>
        <p:txBody>
          <a:bodyPr/>
          <a:lstStyle/>
          <a:p>
            <a:pPr algn="l"/>
            <a:r>
              <a:rPr lang="en-ZA" sz="4400" dirty="0"/>
              <a:t>LSTM </a:t>
            </a:r>
            <a:r>
              <a:rPr lang="en-US" dirty="0"/>
              <a:t>CONCLUSION</a:t>
            </a:r>
          </a:p>
        </p:txBody>
      </p:sp>
      <p:sp>
        <p:nvSpPr>
          <p:cNvPr id="22" name="Text Placeholder 26">
            <a:extLst>
              <a:ext uri="{FF2B5EF4-FFF2-40B4-BE49-F238E27FC236}">
                <a16:creationId xmlns:a16="http://schemas.microsoft.com/office/drawing/2014/main" id="{B121E9A0-0E60-2D77-13FF-5A7302473072}"/>
              </a:ext>
            </a:extLst>
          </p:cNvPr>
          <p:cNvSpPr txBox="1">
            <a:spLocks/>
          </p:cNvSpPr>
          <p:nvPr/>
        </p:nvSpPr>
        <p:spPr>
          <a:xfrm>
            <a:off x="3581400" y="2178994"/>
            <a:ext cx="2242519" cy="914400"/>
          </a:xfrm>
          <a:prstGeom prst="rect">
            <a:avLst/>
          </a:prstGeom>
          <a:noFill/>
        </p:spPr>
        <p:txBody>
          <a:bodyPr vert="horz" lIns="91440" tIns="45720" rIns="91440" bIns="45720" rtlCol="0" anchor="b">
            <a:normAutofit/>
          </a:bodyPr>
          <a:lstStyle>
            <a:lvl1pPr marL="0" indent="0" algn="ctr" defTabSz="914400" rtl="0" eaLnBrk="1" latinLnBrk="0" hangingPunct="1">
              <a:lnSpc>
                <a:spcPct val="90000"/>
              </a:lnSpc>
              <a:spcBef>
                <a:spcPts val="0"/>
              </a:spcBef>
              <a:spcAft>
                <a:spcPts val="0"/>
              </a:spcAft>
              <a:buFont typeface="Arial" panose="020B0604020202020204" pitchFamily="34" charset="0"/>
              <a:buNone/>
              <a:defRPr sz="6000" kern="1200">
                <a:ln w="15875">
                  <a:solidFill>
                    <a:schemeClr val="bg1">
                      <a:lumMod val="85000"/>
                    </a:schemeClr>
                  </a:solidFill>
                </a:ln>
                <a:noFill/>
                <a:latin typeface="+mj-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3200" dirty="0"/>
              <a:t>Trade-off</a:t>
            </a:r>
            <a:endParaRPr lang="en-ZA" sz="4000" dirty="0"/>
          </a:p>
        </p:txBody>
      </p:sp>
      <p:sp>
        <p:nvSpPr>
          <p:cNvPr id="24" name="Text Placeholder 30">
            <a:extLst>
              <a:ext uri="{FF2B5EF4-FFF2-40B4-BE49-F238E27FC236}">
                <a16:creationId xmlns:a16="http://schemas.microsoft.com/office/drawing/2014/main" id="{039B2D76-E456-94D3-214A-43ABE40B9009}"/>
              </a:ext>
            </a:extLst>
          </p:cNvPr>
          <p:cNvSpPr txBox="1">
            <a:spLocks/>
          </p:cNvSpPr>
          <p:nvPr/>
        </p:nvSpPr>
        <p:spPr>
          <a:xfrm>
            <a:off x="3441192" y="3616971"/>
            <a:ext cx="2511552" cy="11887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Resource-Intensive</a:t>
            </a:r>
          </a:p>
          <a:p>
            <a:r>
              <a:rPr lang="en-US" dirty="0"/>
              <a:t>Requires </a:t>
            </a:r>
            <a:r>
              <a:rPr lang="en-US" b="1" dirty="0"/>
              <a:t>more computational resources</a:t>
            </a:r>
            <a:r>
              <a:rPr lang="en-US" dirty="0"/>
              <a:t> and </a:t>
            </a:r>
            <a:r>
              <a:rPr lang="en-US" b="1" dirty="0"/>
              <a:t>extensive preprocessing</a:t>
            </a:r>
            <a:r>
              <a:rPr lang="en-US" dirty="0"/>
              <a:t>, but offers superior </a:t>
            </a:r>
            <a:r>
              <a:rPr lang="en-US" b="1" dirty="0"/>
              <a:t>accuracy and robustness</a:t>
            </a:r>
            <a:r>
              <a:rPr lang="en-US" dirty="0"/>
              <a:t> in return.</a:t>
            </a:r>
            <a:endParaRPr lang="en-ZA" dirty="0"/>
          </a:p>
        </p:txBody>
      </p:sp>
      <p:sp>
        <p:nvSpPr>
          <p:cNvPr id="25" name="Text Placeholder 26">
            <a:extLst>
              <a:ext uri="{FF2B5EF4-FFF2-40B4-BE49-F238E27FC236}">
                <a16:creationId xmlns:a16="http://schemas.microsoft.com/office/drawing/2014/main" id="{7A531D45-9673-2A7C-382F-E0059261128F}"/>
              </a:ext>
            </a:extLst>
          </p:cNvPr>
          <p:cNvSpPr txBox="1">
            <a:spLocks/>
          </p:cNvSpPr>
          <p:nvPr/>
        </p:nvSpPr>
        <p:spPr>
          <a:xfrm>
            <a:off x="6057434" y="2178994"/>
            <a:ext cx="2242519" cy="914400"/>
          </a:xfrm>
          <a:prstGeom prst="rect">
            <a:avLst/>
          </a:prstGeom>
          <a:noFill/>
        </p:spPr>
        <p:txBody>
          <a:bodyPr vert="horz" lIns="91440" tIns="45720" rIns="91440" bIns="45720" rtlCol="0" anchor="b">
            <a:normAutofit/>
          </a:bodyPr>
          <a:lstStyle>
            <a:lvl1pPr marL="0" indent="0" algn="ctr" defTabSz="914400" rtl="0" eaLnBrk="1" latinLnBrk="0" hangingPunct="1">
              <a:lnSpc>
                <a:spcPct val="90000"/>
              </a:lnSpc>
              <a:spcBef>
                <a:spcPts val="0"/>
              </a:spcBef>
              <a:spcAft>
                <a:spcPts val="0"/>
              </a:spcAft>
              <a:buFont typeface="Arial" panose="020B0604020202020204" pitchFamily="34" charset="0"/>
              <a:buNone/>
              <a:defRPr sz="6000" kern="1200">
                <a:ln w="15875">
                  <a:solidFill>
                    <a:schemeClr val="bg1">
                      <a:lumMod val="85000"/>
                    </a:schemeClr>
                  </a:solidFill>
                </a:ln>
                <a:noFill/>
                <a:latin typeface="+mj-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2800" dirty="0"/>
              <a:t>Application</a:t>
            </a:r>
            <a:endParaRPr lang="en-ZA" sz="3600" dirty="0"/>
          </a:p>
        </p:txBody>
      </p:sp>
      <p:sp>
        <p:nvSpPr>
          <p:cNvPr id="26" name="Text Placeholder 30">
            <a:extLst>
              <a:ext uri="{FF2B5EF4-FFF2-40B4-BE49-F238E27FC236}">
                <a16:creationId xmlns:a16="http://schemas.microsoft.com/office/drawing/2014/main" id="{3B83E1EF-C9F1-ECC6-B0D9-D25715A605C0}"/>
              </a:ext>
            </a:extLst>
          </p:cNvPr>
          <p:cNvSpPr txBox="1">
            <a:spLocks/>
          </p:cNvSpPr>
          <p:nvPr/>
        </p:nvSpPr>
        <p:spPr>
          <a:xfrm>
            <a:off x="5964127" y="3616971"/>
            <a:ext cx="2537493" cy="11887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Decision-Making Tools:</a:t>
            </a:r>
          </a:p>
          <a:p>
            <a:r>
              <a:rPr lang="en-US" dirty="0"/>
              <a:t>Enables </a:t>
            </a:r>
            <a:r>
              <a:rPr lang="en-US" b="1" dirty="0"/>
              <a:t>investors and financial analysts</a:t>
            </a:r>
            <a:r>
              <a:rPr lang="en-US" dirty="0"/>
              <a:t> to develop predictive tools for </a:t>
            </a:r>
            <a:r>
              <a:rPr lang="en-US" b="1" dirty="0"/>
              <a:t>informed decision-making</a:t>
            </a:r>
            <a:r>
              <a:rPr lang="en-US" dirty="0"/>
              <a:t> and </a:t>
            </a:r>
            <a:r>
              <a:rPr lang="en-US" b="1" dirty="0"/>
              <a:t>risk management</a:t>
            </a:r>
            <a:r>
              <a:rPr lang="en-US" dirty="0"/>
              <a:t>.</a:t>
            </a:r>
            <a:endParaRPr lang="en-ZA" dirty="0"/>
          </a:p>
        </p:txBody>
      </p:sp>
      <p:sp>
        <p:nvSpPr>
          <p:cNvPr id="30" name="Text Placeholder 26">
            <a:extLst>
              <a:ext uri="{FF2B5EF4-FFF2-40B4-BE49-F238E27FC236}">
                <a16:creationId xmlns:a16="http://schemas.microsoft.com/office/drawing/2014/main" id="{3D947F1E-3795-99D2-71D7-013EFCD84A71}"/>
              </a:ext>
            </a:extLst>
          </p:cNvPr>
          <p:cNvSpPr txBox="1">
            <a:spLocks/>
          </p:cNvSpPr>
          <p:nvPr/>
        </p:nvSpPr>
        <p:spPr>
          <a:xfrm>
            <a:off x="8617693" y="2178994"/>
            <a:ext cx="2382727" cy="914400"/>
          </a:xfrm>
          <a:prstGeom prst="rect">
            <a:avLst/>
          </a:prstGeom>
          <a:noFill/>
        </p:spPr>
        <p:txBody>
          <a:bodyPr vert="horz" lIns="91440" tIns="45720" rIns="91440" bIns="45720" rtlCol="0" anchor="b">
            <a:normAutofit/>
          </a:bodyPr>
          <a:lstStyle>
            <a:lvl1pPr marL="0" indent="0" algn="ctr" defTabSz="914400" rtl="0" eaLnBrk="1" latinLnBrk="0" hangingPunct="1">
              <a:lnSpc>
                <a:spcPct val="90000"/>
              </a:lnSpc>
              <a:spcBef>
                <a:spcPts val="0"/>
              </a:spcBef>
              <a:spcAft>
                <a:spcPts val="0"/>
              </a:spcAft>
              <a:buFont typeface="Arial" panose="020B0604020202020204" pitchFamily="34" charset="0"/>
              <a:buNone/>
              <a:defRPr sz="6000" kern="1200">
                <a:ln w="15875">
                  <a:solidFill>
                    <a:schemeClr val="bg1">
                      <a:lumMod val="85000"/>
                    </a:schemeClr>
                  </a:solidFill>
                </a:ln>
                <a:noFill/>
                <a:latin typeface="+mj-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2800" dirty="0"/>
              <a:t>Performance</a:t>
            </a:r>
            <a:endParaRPr lang="en-ZA" sz="3600" dirty="0"/>
          </a:p>
        </p:txBody>
      </p:sp>
      <p:sp>
        <p:nvSpPr>
          <p:cNvPr id="32" name="Text Placeholder 30">
            <a:extLst>
              <a:ext uri="{FF2B5EF4-FFF2-40B4-BE49-F238E27FC236}">
                <a16:creationId xmlns:a16="http://schemas.microsoft.com/office/drawing/2014/main" id="{76BCACDE-2502-08D3-CE02-27D2122DCBD6}"/>
              </a:ext>
            </a:extLst>
          </p:cNvPr>
          <p:cNvSpPr txBox="1">
            <a:spLocks/>
          </p:cNvSpPr>
          <p:nvPr/>
        </p:nvSpPr>
        <p:spPr>
          <a:xfrm>
            <a:off x="8598785" y="3616971"/>
            <a:ext cx="2522935" cy="118872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Superior Temporal Modeling:</a:t>
            </a:r>
          </a:p>
          <a:p>
            <a:r>
              <a:rPr lang="en-US" dirty="0"/>
              <a:t>Demonstrates superior performance by </a:t>
            </a:r>
            <a:r>
              <a:rPr lang="en-US" b="1" dirty="0"/>
              <a:t>capturing patterns</a:t>
            </a:r>
            <a:r>
              <a:rPr lang="en-US" dirty="0"/>
              <a:t> in sequential data and </a:t>
            </a:r>
            <a:r>
              <a:rPr lang="en-US" b="1" dirty="0"/>
              <a:t>modeling temporal dependencies</a:t>
            </a:r>
            <a:r>
              <a:rPr lang="en-US" dirty="0"/>
              <a:t>.</a:t>
            </a:r>
            <a:endParaRPr lang="en-ZA" dirty="0"/>
          </a:p>
        </p:txBody>
      </p:sp>
    </p:spTree>
    <p:extLst>
      <p:ext uri="{BB962C8B-B14F-4D97-AF65-F5344CB8AC3E}">
        <p14:creationId xmlns:p14="http://schemas.microsoft.com/office/powerpoint/2010/main" val="16890192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Wall street sign&#10;">
            <a:extLst>
              <a:ext uri="{FF2B5EF4-FFF2-40B4-BE49-F238E27FC236}">
                <a16:creationId xmlns:a16="http://schemas.microsoft.com/office/drawing/2014/main" id="{7EA54CDC-A10B-4928-83AD-8A873A126AF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28" name="Title 27">
            <a:extLst>
              <a:ext uri="{FF2B5EF4-FFF2-40B4-BE49-F238E27FC236}">
                <a16:creationId xmlns:a16="http://schemas.microsoft.com/office/drawing/2014/main" id="{0648DE95-334E-46CE-B3A6-AEEB61BA16E7}"/>
              </a:ext>
            </a:extLst>
          </p:cNvPr>
          <p:cNvSpPr>
            <a:spLocks noGrp="1"/>
          </p:cNvSpPr>
          <p:nvPr>
            <p:ph type="title"/>
          </p:nvPr>
        </p:nvSpPr>
        <p:spPr/>
        <p:txBody>
          <a:bodyPr>
            <a:normAutofit fontScale="90000"/>
          </a:bodyPr>
          <a:lstStyle/>
          <a:p>
            <a:r>
              <a:rPr lang="en-US" dirty="0"/>
              <a:t>Thank You</a:t>
            </a:r>
          </a:p>
        </p:txBody>
      </p:sp>
      <p:sp>
        <p:nvSpPr>
          <p:cNvPr id="23" name="Content Placeholder 22">
            <a:extLst>
              <a:ext uri="{FF2B5EF4-FFF2-40B4-BE49-F238E27FC236}">
                <a16:creationId xmlns:a16="http://schemas.microsoft.com/office/drawing/2014/main" id="{80E486CF-8877-4DB4-98D3-2CD9F1CB339E}"/>
              </a:ext>
            </a:extLst>
          </p:cNvPr>
          <p:cNvSpPr>
            <a:spLocks noGrp="1"/>
          </p:cNvSpPr>
          <p:nvPr>
            <p:ph idx="14"/>
          </p:nvPr>
        </p:nvSpPr>
        <p:spPr>
          <a:xfrm>
            <a:off x="7467603" y="4681728"/>
            <a:ext cx="3838731" cy="1645920"/>
          </a:xfrm>
        </p:spPr>
        <p:txBody>
          <a:bodyPr>
            <a:normAutofit lnSpcReduction="10000"/>
          </a:bodyPr>
          <a:lstStyle/>
          <a:p>
            <a:r>
              <a:rPr lang="en-US" dirty="0"/>
              <a:t>Juan Bracho</a:t>
            </a:r>
          </a:p>
          <a:p>
            <a:r>
              <a:rPr lang="en-US" dirty="0"/>
              <a:t>Kendall Burkett</a:t>
            </a:r>
          </a:p>
          <a:p>
            <a:r>
              <a:rPr lang="en-US" dirty="0"/>
              <a:t>Cassio Sperb</a:t>
            </a:r>
          </a:p>
          <a:p>
            <a:r>
              <a:rPr lang="en-US" dirty="0"/>
              <a:t>Patricia Taylor</a:t>
            </a:r>
          </a:p>
          <a:p>
            <a:r>
              <a:rPr lang="en-US" dirty="0" err="1"/>
              <a:t>Rahmeen</a:t>
            </a:r>
            <a:r>
              <a:rPr lang="en-US" dirty="0"/>
              <a:t> </a:t>
            </a:r>
            <a:r>
              <a:rPr lang="en-US" dirty="0" err="1"/>
              <a:t>Zindani</a:t>
            </a:r>
            <a:endParaRPr lang="en-US" dirty="0"/>
          </a:p>
        </p:txBody>
      </p:sp>
      <p:sp>
        <p:nvSpPr>
          <p:cNvPr id="50" name="Date Placeholder 49">
            <a:extLst>
              <a:ext uri="{FF2B5EF4-FFF2-40B4-BE49-F238E27FC236}">
                <a16:creationId xmlns:a16="http://schemas.microsoft.com/office/drawing/2014/main" id="{108C1532-C197-478C-AFA8-3EACE6CE5EC3}"/>
              </a:ext>
            </a:extLst>
          </p:cNvPr>
          <p:cNvSpPr>
            <a:spLocks noGrp="1"/>
          </p:cNvSpPr>
          <p:nvPr>
            <p:ph type="dt" sz="half" idx="10"/>
          </p:nvPr>
        </p:nvSpPr>
        <p:spPr>
          <a:xfrm>
            <a:off x="838200" y="6356350"/>
            <a:ext cx="2743200" cy="365125"/>
          </a:xfrm>
        </p:spPr>
        <p:txBody>
          <a:bodyPr/>
          <a:lstStyle/>
          <a:p>
            <a:r>
              <a:rPr lang="en-US" dirty="0"/>
              <a:t>12/16/2024</a:t>
            </a:r>
          </a:p>
        </p:txBody>
      </p:sp>
      <p:sp>
        <p:nvSpPr>
          <p:cNvPr id="51" name="Footer Placeholder 50">
            <a:extLst>
              <a:ext uri="{FF2B5EF4-FFF2-40B4-BE49-F238E27FC236}">
                <a16:creationId xmlns:a16="http://schemas.microsoft.com/office/drawing/2014/main" id="{07E67588-DFE4-40B6-B7B2-7329C1D7CC38}"/>
              </a:ext>
            </a:extLst>
          </p:cNvPr>
          <p:cNvSpPr>
            <a:spLocks noGrp="1"/>
          </p:cNvSpPr>
          <p:nvPr>
            <p:ph type="ftr" sz="quarter" idx="11"/>
          </p:nvPr>
        </p:nvSpPr>
        <p:spPr>
          <a:xfrm>
            <a:off x="4038600" y="6356350"/>
            <a:ext cx="4114800" cy="365125"/>
          </a:xfrm>
        </p:spPr>
        <p:txBody>
          <a:bodyPr/>
          <a:lstStyle/>
          <a:p>
            <a:r>
              <a:rPr lang="en-US" dirty="0"/>
              <a:t>Boot Camp UT</a:t>
            </a:r>
          </a:p>
        </p:txBody>
      </p:sp>
      <p:sp>
        <p:nvSpPr>
          <p:cNvPr id="52" name="Slide Number Placeholder 51">
            <a:extLst>
              <a:ext uri="{FF2B5EF4-FFF2-40B4-BE49-F238E27FC236}">
                <a16:creationId xmlns:a16="http://schemas.microsoft.com/office/drawing/2014/main" id="{FFBA0FCD-5060-4B39-B311-BE2FE37C81E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2756819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photo of person using laptop">
            <a:extLst>
              <a:ext uri="{FF2B5EF4-FFF2-40B4-BE49-F238E27FC236}">
                <a16:creationId xmlns:a16="http://schemas.microsoft.com/office/drawing/2014/main" id="{580459A6-74F1-49C9-B51B-9878E21EB18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228600" y="0"/>
            <a:ext cx="11961813" cy="6858000"/>
          </a:xfrm>
        </p:spPr>
      </p:pic>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838199" y="2578608"/>
            <a:ext cx="4297680" cy="914400"/>
          </a:xfrm>
        </p:spPr>
        <p:txBody>
          <a:bodyPr anchor="b" anchorCtr="0"/>
          <a:lstStyle/>
          <a:p>
            <a:r>
              <a:rPr lang="en-ZA" dirty="0"/>
              <a:t>ABOUT</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838199" y="3721608"/>
            <a:ext cx="4297680" cy="2286000"/>
          </a:xfrm>
        </p:spPr>
        <p:txBody>
          <a:bodyPr vert="horz" lIns="91440" tIns="45720" rIns="91440" bIns="45720" rtlCol="0" anchor="t">
            <a:normAutofit/>
          </a:bodyPr>
          <a:lstStyle/>
          <a:p>
            <a:r>
              <a:rPr lang="en-US" b="1" dirty="0"/>
              <a:t>Predicting Stock Market Volatility</a:t>
            </a:r>
            <a:r>
              <a:rPr lang="en-US" dirty="0"/>
              <a:t> by leveraging machine learning to bridge the gap between data insights and actionable stock price predictions.</a:t>
            </a:r>
          </a:p>
        </p:txBody>
      </p:sp>
      <p:sp>
        <p:nvSpPr>
          <p:cNvPr id="32" name="Date Placeholder 31">
            <a:extLst>
              <a:ext uri="{FF2B5EF4-FFF2-40B4-BE49-F238E27FC236}">
                <a16:creationId xmlns:a16="http://schemas.microsoft.com/office/drawing/2014/main" id="{749385CE-DFA8-4194-94B1-676D83777168}"/>
              </a:ext>
            </a:extLst>
          </p:cNvPr>
          <p:cNvSpPr>
            <a:spLocks noGrp="1"/>
          </p:cNvSpPr>
          <p:nvPr>
            <p:ph type="dt" sz="half" idx="10"/>
          </p:nvPr>
        </p:nvSpPr>
        <p:spPr>
          <a:xfrm>
            <a:off x="838200" y="6356350"/>
            <a:ext cx="2743200" cy="365125"/>
          </a:xfrm>
        </p:spPr>
        <p:txBody>
          <a:bodyPr/>
          <a:lstStyle/>
          <a:p>
            <a:r>
              <a:rPr lang="en-US" dirty="0"/>
              <a:t>12/16/2024</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US" dirty="0"/>
              <a:t>Boot Camp UT – Data Analytics</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
        <p:nvSpPr>
          <p:cNvPr id="36" name="Text Placeholder 35">
            <a:extLst>
              <a:ext uri="{FF2B5EF4-FFF2-40B4-BE49-F238E27FC236}">
                <a16:creationId xmlns:a16="http://schemas.microsoft.com/office/drawing/2014/main" id="{057CCB72-3874-46DE-9CF8-8C39DE3D264B}"/>
              </a:ext>
            </a:extLst>
          </p:cNvPr>
          <p:cNvSpPr>
            <a:spLocks noGrp="1"/>
          </p:cNvSpPr>
          <p:nvPr>
            <p:ph type="body" sz="quarter" idx="14"/>
          </p:nvPr>
        </p:nvSpPr>
        <p:spPr/>
        <p:txBody>
          <a:bodyPr/>
          <a:lstStyle/>
          <a:p>
            <a:r>
              <a:rPr lang="en-US" dirty="0"/>
              <a:t>About</a:t>
            </a:r>
          </a:p>
        </p:txBody>
      </p:sp>
    </p:spTree>
    <p:extLst>
      <p:ext uri="{BB962C8B-B14F-4D97-AF65-F5344CB8AC3E}">
        <p14:creationId xmlns:p14="http://schemas.microsoft.com/office/powerpoint/2010/main" val="831733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image of bar graphs">
            <a:extLst>
              <a:ext uri="{FF2B5EF4-FFF2-40B4-BE49-F238E27FC236}">
                <a16:creationId xmlns:a16="http://schemas.microsoft.com/office/drawing/2014/main" id="{B1240E7A-9EE3-4AD7-AC70-53A1C0C7D524}"/>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1524" y="0"/>
            <a:ext cx="12188952" cy="6858000"/>
          </a:xfrm>
        </p:spPr>
      </p:pic>
      <p:sp>
        <p:nvSpPr>
          <p:cNvPr id="41" name="Text Placeholder 40">
            <a:extLst>
              <a:ext uri="{FF2B5EF4-FFF2-40B4-BE49-F238E27FC236}">
                <a16:creationId xmlns:a16="http://schemas.microsoft.com/office/drawing/2014/main" id="{96363A03-E425-4DF0-A245-F0EEE2D0431D}"/>
              </a:ext>
            </a:extLst>
          </p:cNvPr>
          <p:cNvSpPr>
            <a:spLocks noGrp="1"/>
          </p:cNvSpPr>
          <p:nvPr>
            <p:ph type="body" sz="quarter" idx="25"/>
          </p:nvPr>
        </p:nvSpPr>
        <p:spPr>
          <a:xfrm>
            <a:off x="2153920" y="735220"/>
            <a:ext cx="7914640" cy="5484605"/>
          </a:xfrm>
        </p:spPr>
        <p:txBody>
          <a:bodyPr/>
          <a:lstStyle/>
          <a:p>
            <a:r>
              <a:rPr lang="en-US" dirty="0"/>
              <a:t> </a:t>
            </a:r>
          </a:p>
        </p:txBody>
      </p:sp>
      <p:sp>
        <p:nvSpPr>
          <p:cNvPr id="149" name="Date Placeholder 148">
            <a:extLst>
              <a:ext uri="{FF2B5EF4-FFF2-40B4-BE49-F238E27FC236}">
                <a16:creationId xmlns:a16="http://schemas.microsoft.com/office/drawing/2014/main" id="{9598B89F-8751-4A36-9936-166C165858EF}"/>
              </a:ext>
            </a:extLst>
          </p:cNvPr>
          <p:cNvSpPr>
            <a:spLocks noGrp="1"/>
          </p:cNvSpPr>
          <p:nvPr>
            <p:ph type="dt" sz="half" idx="10"/>
          </p:nvPr>
        </p:nvSpPr>
        <p:spPr>
          <a:xfrm>
            <a:off x="838200" y="6356350"/>
            <a:ext cx="2743200" cy="365125"/>
          </a:xfrm>
        </p:spPr>
        <p:txBody>
          <a:bodyPr/>
          <a:lstStyle/>
          <a:p>
            <a:r>
              <a:rPr lang="en-US" dirty="0"/>
              <a:t>12/16/2024</a:t>
            </a:r>
          </a:p>
        </p:txBody>
      </p:sp>
      <p:sp>
        <p:nvSpPr>
          <p:cNvPr id="150" name="Footer Placeholder 149">
            <a:extLst>
              <a:ext uri="{FF2B5EF4-FFF2-40B4-BE49-F238E27FC236}">
                <a16:creationId xmlns:a16="http://schemas.microsoft.com/office/drawing/2014/main" id="{BF3830E9-8071-46F4-9061-47A9D52729BA}"/>
              </a:ext>
            </a:extLst>
          </p:cNvPr>
          <p:cNvSpPr>
            <a:spLocks noGrp="1"/>
          </p:cNvSpPr>
          <p:nvPr>
            <p:ph type="ftr" sz="quarter" idx="11"/>
          </p:nvPr>
        </p:nvSpPr>
        <p:spPr>
          <a:xfrm>
            <a:off x="4038600" y="6356350"/>
            <a:ext cx="4114800" cy="365125"/>
          </a:xfrm>
        </p:spPr>
        <p:txBody>
          <a:bodyPr/>
          <a:lstStyle/>
          <a:p>
            <a:r>
              <a:rPr lang="en-US" dirty="0"/>
              <a:t>Boot Camp UT – Data Analytics</a:t>
            </a:r>
          </a:p>
        </p:txBody>
      </p:sp>
      <p:sp>
        <p:nvSpPr>
          <p:cNvPr id="152" name="Text Placeholder 151">
            <a:extLst>
              <a:ext uri="{FF2B5EF4-FFF2-40B4-BE49-F238E27FC236}">
                <a16:creationId xmlns:a16="http://schemas.microsoft.com/office/drawing/2014/main" id="{3C4F874E-995C-4034-ACF3-1F09DDFD1EF2}"/>
              </a:ext>
            </a:extLst>
          </p:cNvPr>
          <p:cNvSpPr>
            <a:spLocks noGrp="1"/>
          </p:cNvSpPr>
          <p:nvPr>
            <p:ph type="body" sz="quarter" idx="24"/>
          </p:nvPr>
        </p:nvSpPr>
        <p:spPr>
          <a:xfrm>
            <a:off x="291425" y="136525"/>
            <a:ext cx="1832015" cy="6343015"/>
          </a:xfrm>
        </p:spPr>
        <p:txBody>
          <a:bodyPr/>
          <a:lstStyle/>
          <a:p>
            <a:r>
              <a:rPr lang="en-US" sz="9600" dirty="0"/>
              <a:t>Questions</a:t>
            </a:r>
          </a:p>
        </p:txBody>
      </p:sp>
      <p:sp>
        <p:nvSpPr>
          <p:cNvPr id="5" name="Text Placeholder 48">
            <a:extLst>
              <a:ext uri="{FF2B5EF4-FFF2-40B4-BE49-F238E27FC236}">
                <a16:creationId xmlns:a16="http://schemas.microsoft.com/office/drawing/2014/main" id="{451D4E84-647E-6785-C067-5ACD4C29DF16}"/>
              </a:ext>
            </a:extLst>
          </p:cNvPr>
          <p:cNvSpPr txBox="1">
            <a:spLocks/>
          </p:cNvSpPr>
          <p:nvPr/>
        </p:nvSpPr>
        <p:spPr>
          <a:xfrm>
            <a:off x="5309648" y="3264423"/>
            <a:ext cx="4298522" cy="32004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8" name="Text Placeholder 48">
            <a:extLst>
              <a:ext uri="{FF2B5EF4-FFF2-40B4-BE49-F238E27FC236}">
                <a16:creationId xmlns:a16="http://schemas.microsoft.com/office/drawing/2014/main" id="{E45B10A1-C9D8-4A24-B56B-18C070027424}"/>
              </a:ext>
            </a:extLst>
          </p:cNvPr>
          <p:cNvSpPr txBox="1">
            <a:spLocks/>
          </p:cNvSpPr>
          <p:nvPr/>
        </p:nvSpPr>
        <p:spPr>
          <a:xfrm>
            <a:off x="5294622" y="4587261"/>
            <a:ext cx="4639993" cy="32004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1" name="Text Placeholder 48">
            <a:extLst>
              <a:ext uri="{FF2B5EF4-FFF2-40B4-BE49-F238E27FC236}">
                <a16:creationId xmlns:a16="http://schemas.microsoft.com/office/drawing/2014/main" id="{64A05D7D-E276-9F55-B13C-CCB2F4E34AB6}"/>
              </a:ext>
            </a:extLst>
          </p:cNvPr>
          <p:cNvSpPr txBox="1">
            <a:spLocks/>
          </p:cNvSpPr>
          <p:nvPr/>
        </p:nvSpPr>
        <p:spPr>
          <a:xfrm>
            <a:off x="2910491" y="1020881"/>
            <a:ext cx="7655909" cy="32004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cap="all" baseline="0">
                <a:solidFill>
                  <a:schemeClr val="accent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200000"/>
              </a:lnSpc>
              <a:buFont typeface="Wingdings" panose="05000000000000000000" pitchFamily="2" charset="2"/>
              <a:buChar char="q"/>
            </a:pPr>
            <a:r>
              <a:rPr lang="en-US" dirty="0"/>
              <a:t>ML accuracy in stock prediction</a:t>
            </a:r>
          </a:p>
          <a:p>
            <a:pPr marL="285750" indent="-285750">
              <a:lnSpc>
                <a:spcPct val="200000"/>
              </a:lnSpc>
              <a:buFont typeface="Wingdings" panose="05000000000000000000" pitchFamily="2" charset="2"/>
              <a:buChar char="q"/>
            </a:pPr>
            <a:r>
              <a:rPr lang="en-US" dirty="0"/>
              <a:t>Key features in stock forecasting</a:t>
            </a:r>
          </a:p>
          <a:p>
            <a:pPr marL="285750" indent="-285750">
              <a:lnSpc>
                <a:spcPct val="200000"/>
              </a:lnSpc>
              <a:buFont typeface="Wingdings" panose="05000000000000000000" pitchFamily="2" charset="2"/>
              <a:buChar char="q"/>
            </a:pPr>
            <a:r>
              <a:rPr lang="en-US" dirty="0"/>
              <a:t>LSTM vs. RF vs. LR Performance</a:t>
            </a:r>
          </a:p>
          <a:p>
            <a:pPr marL="285750" indent="-285750">
              <a:lnSpc>
                <a:spcPct val="200000"/>
              </a:lnSpc>
              <a:buFont typeface="Wingdings" panose="05000000000000000000" pitchFamily="2" charset="2"/>
              <a:buChar char="q"/>
            </a:pPr>
            <a:r>
              <a:rPr lang="en-US" dirty="0"/>
              <a:t>Engineered Features &amp; Accuracy</a:t>
            </a:r>
          </a:p>
          <a:p>
            <a:pPr marL="285750" indent="-285750">
              <a:lnSpc>
                <a:spcPct val="200000"/>
              </a:lnSpc>
              <a:buFont typeface="Wingdings" panose="05000000000000000000" pitchFamily="2" charset="2"/>
              <a:buChar char="q"/>
            </a:pPr>
            <a:r>
              <a:rPr lang="en-US" dirty="0"/>
              <a:t>Trends in Historical Stock Data</a:t>
            </a:r>
          </a:p>
          <a:p>
            <a:pPr marL="285750" indent="-285750">
              <a:lnSpc>
                <a:spcPct val="200000"/>
              </a:lnSpc>
              <a:buFont typeface="Wingdings" panose="05000000000000000000" pitchFamily="2" charset="2"/>
              <a:buChar char="q"/>
            </a:pPr>
            <a:r>
              <a:rPr lang="en-US" dirty="0"/>
              <a:t>Residuals &amp; Model Improvement</a:t>
            </a:r>
          </a:p>
          <a:p>
            <a:pPr marL="285750" indent="-285750">
              <a:lnSpc>
                <a:spcPct val="200000"/>
              </a:lnSpc>
              <a:buFont typeface="Wingdings" panose="05000000000000000000" pitchFamily="2" charset="2"/>
              <a:buChar char="q"/>
            </a:pPr>
            <a:r>
              <a:rPr lang="en-US" dirty="0"/>
              <a:t>Accuracy by Ticker &amp; Industry</a:t>
            </a:r>
          </a:p>
          <a:p>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p:txBody>
      </p:sp>
    </p:spTree>
    <p:extLst>
      <p:ext uri="{BB962C8B-B14F-4D97-AF65-F5344CB8AC3E}">
        <p14:creationId xmlns:p14="http://schemas.microsoft.com/office/powerpoint/2010/main" val="323836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155363" y="365125"/>
            <a:ext cx="5103007" cy="1325563"/>
          </a:xfrm>
        </p:spPr>
        <p:txBody>
          <a:bodyPr/>
          <a:lstStyle/>
          <a:p>
            <a:r>
              <a:rPr lang="en-US" dirty="0"/>
              <a:t>APROACH</a:t>
            </a:r>
          </a:p>
        </p:txBody>
      </p:sp>
      <p:pic>
        <p:nvPicPr>
          <p:cNvPr id="7" name="Picture Placeholder 6" descr="Man working on laptop sitting by the window">
            <a:extLst>
              <a:ext uri="{FF2B5EF4-FFF2-40B4-BE49-F238E27FC236}">
                <a16:creationId xmlns:a16="http://schemas.microsoft.com/office/drawing/2014/main" id="{32F765DF-EED6-463B-813A-9D13C1F8490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33630" y="548640"/>
            <a:ext cx="4389120" cy="5760720"/>
          </a:xfrm>
        </p:spPr>
      </p:pic>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4"/>
          </p:nvPr>
        </p:nvSpPr>
        <p:spPr>
          <a:xfrm>
            <a:off x="6153182" y="2093976"/>
            <a:ext cx="5120640" cy="320040"/>
          </a:xfrm>
        </p:spPr>
        <p:txBody>
          <a:bodyPr vert="horz" lIns="91440" tIns="45720" rIns="91440" bIns="45720" rtlCol="0" anchor="t">
            <a:normAutofit lnSpcReduction="10000"/>
          </a:bodyPr>
          <a:lstStyle/>
          <a:p>
            <a:r>
              <a:rPr lang="en-US" b="1" dirty="0"/>
              <a:t>1. Develop robust pipelines</a:t>
            </a:r>
            <a:endParaRPr lang="en-US" dirty="0"/>
          </a:p>
        </p:txBody>
      </p:sp>
      <p:sp>
        <p:nvSpPr>
          <p:cNvPr id="21" name="Text Placeholder 20">
            <a:extLst>
              <a:ext uri="{FF2B5EF4-FFF2-40B4-BE49-F238E27FC236}">
                <a16:creationId xmlns:a16="http://schemas.microsoft.com/office/drawing/2014/main" id="{43DDEB93-8628-4CD2-969D-1108E86844B5}"/>
              </a:ext>
            </a:extLst>
          </p:cNvPr>
          <p:cNvSpPr>
            <a:spLocks noGrp="1"/>
          </p:cNvSpPr>
          <p:nvPr>
            <p:ph type="body" sz="quarter" idx="15"/>
          </p:nvPr>
        </p:nvSpPr>
        <p:spPr>
          <a:xfrm>
            <a:off x="6153056" y="2422684"/>
            <a:ext cx="5120640" cy="413278"/>
          </a:xfrm>
        </p:spPr>
        <p:txBody>
          <a:bodyPr>
            <a:normAutofit/>
          </a:bodyPr>
          <a:lstStyle/>
          <a:p>
            <a:r>
              <a:rPr lang="en-US" dirty="0"/>
              <a:t>Data fetching, preprocessing, model training and evaluation. </a:t>
            </a:r>
          </a:p>
        </p:txBody>
      </p:sp>
      <p:sp>
        <p:nvSpPr>
          <p:cNvPr id="22" name="Text Placeholder 21">
            <a:extLst>
              <a:ext uri="{FF2B5EF4-FFF2-40B4-BE49-F238E27FC236}">
                <a16:creationId xmlns:a16="http://schemas.microsoft.com/office/drawing/2014/main" id="{1148019F-B471-48D3-A6AA-3F0B467240B5}"/>
              </a:ext>
            </a:extLst>
          </p:cNvPr>
          <p:cNvSpPr>
            <a:spLocks noGrp="1"/>
          </p:cNvSpPr>
          <p:nvPr>
            <p:ph type="body" sz="quarter" idx="16"/>
          </p:nvPr>
        </p:nvSpPr>
        <p:spPr>
          <a:xfrm>
            <a:off x="6153056" y="3071291"/>
            <a:ext cx="5120640" cy="320040"/>
          </a:xfrm>
        </p:spPr>
        <p:txBody>
          <a:bodyPr/>
          <a:lstStyle/>
          <a:p>
            <a:r>
              <a:rPr lang="en-US" b="1" dirty="0"/>
              <a:t>2. Employing diverse methodologies</a:t>
            </a:r>
            <a:endParaRPr lang="en-US" dirty="0"/>
          </a:p>
        </p:txBody>
      </p:sp>
      <p:sp>
        <p:nvSpPr>
          <p:cNvPr id="23" name="Text Placeholder 22">
            <a:extLst>
              <a:ext uri="{FF2B5EF4-FFF2-40B4-BE49-F238E27FC236}">
                <a16:creationId xmlns:a16="http://schemas.microsoft.com/office/drawing/2014/main" id="{1B300A6A-6AD6-4D6C-85C5-FDF36EF1D3CF}"/>
              </a:ext>
            </a:extLst>
          </p:cNvPr>
          <p:cNvSpPr>
            <a:spLocks noGrp="1"/>
          </p:cNvSpPr>
          <p:nvPr>
            <p:ph type="body" sz="quarter" idx="17"/>
          </p:nvPr>
        </p:nvSpPr>
        <p:spPr>
          <a:xfrm>
            <a:off x="6146546" y="3379967"/>
            <a:ext cx="5120640" cy="457200"/>
          </a:xfrm>
        </p:spPr>
        <p:txBody>
          <a:bodyPr>
            <a:noAutofit/>
          </a:bodyPr>
          <a:lstStyle/>
          <a:p>
            <a:r>
              <a:rPr lang="en-US" dirty="0"/>
              <a:t>Linear Regression, LSTM (Long Short-Term Memory), and Random Forest models.</a:t>
            </a:r>
          </a:p>
        </p:txBody>
      </p:sp>
      <p:sp>
        <p:nvSpPr>
          <p:cNvPr id="24" name="Text Placeholder 23">
            <a:extLst>
              <a:ext uri="{FF2B5EF4-FFF2-40B4-BE49-F238E27FC236}">
                <a16:creationId xmlns:a16="http://schemas.microsoft.com/office/drawing/2014/main" id="{C03AC016-5A46-4B6E-943F-B9F46486290F}"/>
              </a:ext>
            </a:extLst>
          </p:cNvPr>
          <p:cNvSpPr>
            <a:spLocks noGrp="1"/>
          </p:cNvSpPr>
          <p:nvPr>
            <p:ph type="body" sz="quarter" idx="18"/>
          </p:nvPr>
        </p:nvSpPr>
        <p:spPr>
          <a:xfrm>
            <a:off x="6153056" y="4205201"/>
            <a:ext cx="5120640" cy="320040"/>
          </a:xfrm>
        </p:spPr>
        <p:txBody>
          <a:bodyPr/>
          <a:lstStyle/>
          <a:p>
            <a:r>
              <a:rPr lang="en-US" b="1" dirty="0"/>
              <a:t>3. Evaluating model performance</a:t>
            </a:r>
            <a:endParaRPr lang="en-US" dirty="0"/>
          </a:p>
        </p:txBody>
      </p:sp>
      <p:sp>
        <p:nvSpPr>
          <p:cNvPr id="25" name="Text Placeholder 24">
            <a:extLst>
              <a:ext uri="{FF2B5EF4-FFF2-40B4-BE49-F238E27FC236}">
                <a16:creationId xmlns:a16="http://schemas.microsoft.com/office/drawing/2014/main" id="{10A43BEE-B04F-469B-9957-9AF5947E5A19}"/>
              </a:ext>
            </a:extLst>
          </p:cNvPr>
          <p:cNvSpPr>
            <a:spLocks noGrp="1"/>
          </p:cNvSpPr>
          <p:nvPr>
            <p:ph type="body" sz="quarter" idx="19"/>
          </p:nvPr>
        </p:nvSpPr>
        <p:spPr>
          <a:xfrm>
            <a:off x="6156945" y="4497680"/>
            <a:ext cx="5120640" cy="640080"/>
          </a:xfrm>
        </p:spPr>
        <p:txBody>
          <a:bodyPr>
            <a:normAutofit/>
          </a:bodyPr>
          <a:lstStyle/>
          <a:p>
            <a:r>
              <a:rPr lang="en-US" dirty="0"/>
              <a:t>Ensure accuracy and efficiency in stock price prediction.</a:t>
            </a:r>
          </a:p>
        </p:txBody>
      </p:sp>
      <p:sp>
        <p:nvSpPr>
          <p:cNvPr id="50" name="Date Placeholder 49">
            <a:extLst>
              <a:ext uri="{FF2B5EF4-FFF2-40B4-BE49-F238E27FC236}">
                <a16:creationId xmlns:a16="http://schemas.microsoft.com/office/drawing/2014/main" id="{9726F8A6-61E7-497C-B12F-6E9E2C0564C8}"/>
              </a:ext>
            </a:extLst>
          </p:cNvPr>
          <p:cNvSpPr>
            <a:spLocks noGrp="1"/>
          </p:cNvSpPr>
          <p:nvPr>
            <p:ph type="dt" sz="half" idx="10"/>
          </p:nvPr>
        </p:nvSpPr>
        <p:spPr>
          <a:xfrm>
            <a:off x="838200" y="6356350"/>
            <a:ext cx="2743200" cy="365125"/>
          </a:xfrm>
        </p:spPr>
        <p:txBody>
          <a:bodyPr/>
          <a:lstStyle/>
          <a:p>
            <a:r>
              <a:rPr lang="en-US" dirty="0"/>
              <a:t>12/16/2024</a:t>
            </a:r>
          </a:p>
        </p:txBody>
      </p:sp>
      <p:sp>
        <p:nvSpPr>
          <p:cNvPr id="51" name="Footer Placeholder 50">
            <a:extLst>
              <a:ext uri="{FF2B5EF4-FFF2-40B4-BE49-F238E27FC236}">
                <a16:creationId xmlns:a16="http://schemas.microsoft.com/office/drawing/2014/main" id="{9EF76BD2-EB69-4D45-9701-8A82B812A6E0}"/>
              </a:ext>
            </a:extLst>
          </p:cNvPr>
          <p:cNvSpPr>
            <a:spLocks noGrp="1"/>
          </p:cNvSpPr>
          <p:nvPr>
            <p:ph type="ftr" sz="quarter" idx="11"/>
          </p:nvPr>
        </p:nvSpPr>
        <p:spPr>
          <a:xfrm>
            <a:off x="4038600" y="6356350"/>
            <a:ext cx="4114800" cy="365125"/>
          </a:xfrm>
        </p:spPr>
        <p:txBody>
          <a:bodyPr/>
          <a:lstStyle/>
          <a:p>
            <a:r>
              <a:rPr lang="en-US" dirty="0"/>
              <a:t>Boot Camp UT – Data Analytics</a:t>
            </a:r>
          </a:p>
        </p:txBody>
      </p:sp>
      <p:sp>
        <p:nvSpPr>
          <p:cNvPr id="52" name="Slide Number Placeholder 51">
            <a:extLst>
              <a:ext uri="{FF2B5EF4-FFF2-40B4-BE49-F238E27FC236}">
                <a16:creationId xmlns:a16="http://schemas.microsoft.com/office/drawing/2014/main" id="{BD1651FB-5427-4C2E-968C-077A5FCB9D8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1196191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person in city looking up at buildings">
            <a:extLst>
              <a:ext uri="{FF2B5EF4-FFF2-40B4-BE49-F238E27FC236}">
                <a16:creationId xmlns:a16="http://schemas.microsoft.com/office/drawing/2014/main" id="{A4CCED48-582B-43C4-94BC-03412703F2B8}"/>
              </a:ext>
            </a:extLst>
          </p:cNvPr>
          <p:cNvPicPr>
            <a:picLocks noGrp="1" noChangeAspect="1"/>
          </p:cNvPicPr>
          <p:nvPr>
            <p:ph type="pic" sz="quarter" idx="13"/>
          </p:nvPr>
        </p:nvPicPr>
        <p:blipFill rotWithShape="1">
          <a:blip r:embed="rId2" cstate="screen">
            <a:extLst>
              <a:ext uri="{BEBA8EAE-BF5A-486C-A8C5-ECC9F3942E4B}">
                <a14:imgProps xmlns:a14="http://schemas.microsoft.com/office/drawing/2010/main">
                  <a14:imgLayer r:embed="rId3">
                    <a14:imgEffect>
                      <a14:brightnessContrast bright="-12000"/>
                    </a14:imgEffect>
                  </a14:imgLayer>
                </a14:imgProps>
              </a:ex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831850" y="5084064"/>
            <a:ext cx="8311896" cy="1049254"/>
          </a:xfrm>
        </p:spPr>
        <p:txBody>
          <a:bodyPr/>
          <a:lstStyle/>
          <a:p>
            <a:r>
              <a:rPr lang="en-US" dirty="0"/>
              <a:t>METHODOLOGIES</a:t>
            </a:r>
          </a:p>
        </p:txBody>
      </p:sp>
      <p:sp>
        <p:nvSpPr>
          <p:cNvPr id="9" name="Rectangle 8">
            <a:extLst>
              <a:ext uri="{FF2B5EF4-FFF2-40B4-BE49-F238E27FC236}">
                <a16:creationId xmlns:a16="http://schemas.microsoft.com/office/drawing/2014/main" id="{23EC6DDB-CC59-401B-8B8D-769C5AB258EB}"/>
              </a:ext>
              <a:ext uri="{C183D7F6-B498-43B3-948B-1728B52AA6E4}">
                <adec:decorative xmlns:adec="http://schemas.microsoft.com/office/drawing/2017/decorative" val="1"/>
              </a:ext>
            </a:extLst>
          </p:cNvPr>
          <p:cNvSpPr/>
          <p:nvPr/>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60694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12138-E5CD-0205-8BE2-BEF09527453B}"/>
            </a:ext>
          </a:extLst>
        </p:cNvPr>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5C9253B1-0B24-3D02-7BDF-310F28B29E31}"/>
              </a:ext>
            </a:extLst>
          </p:cNvPr>
          <p:cNvPicPr>
            <a:picLocks noGrp="1" noChangeAspect="1"/>
          </p:cNvPicPr>
          <p:nvPr>
            <p:ph type="pic" sz="quarter" idx="13"/>
          </p:nvPr>
        </p:nvPicPr>
        <p:blipFill>
          <a:blip r:embed="rId2"/>
          <a:srcRect t="768" b="768"/>
          <a:stretch>
            <a:fillRect/>
          </a:stretch>
        </p:blipFill>
        <p:spPr/>
      </p:pic>
      <p:sp>
        <p:nvSpPr>
          <p:cNvPr id="11" name="Rectangle 10">
            <a:extLst>
              <a:ext uri="{FF2B5EF4-FFF2-40B4-BE49-F238E27FC236}">
                <a16:creationId xmlns:a16="http://schemas.microsoft.com/office/drawing/2014/main" id="{5803F2D2-EFE0-B366-5A6E-63CE551F24E4}"/>
              </a:ext>
            </a:extLst>
          </p:cNvPr>
          <p:cNvSpPr/>
          <p:nvPr/>
        </p:nvSpPr>
        <p:spPr>
          <a:xfrm>
            <a:off x="4873752" y="0"/>
            <a:ext cx="7316724" cy="6857999"/>
          </a:xfrm>
          <a:prstGeom prst="rect">
            <a:avLst/>
          </a:prstGeom>
          <a:solidFill>
            <a:schemeClr val="bg2">
              <a:lumMod val="25000"/>
              <a:alpha val="6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alpha val="45000"/>
                </a:schemeClr>
              </a:solidFill>
            </a:endParaRPr>
          </a:p>
        </p:txBody>
      </p:sp>
      <p:sp>
        <p:nvSpPr>
          <p:cNvPr id="44" name="Footer Placeholder 43">
            <a:extLst>
              <a:ext uri="{FF2B5EF4-FFF2-40B4-BE49-F238E27FC236}">
                <a16:creationId xmlns:a16="http://schemas.microsoft.com/office/drawing/2014/main" id="{FD5A276F-B585-89FF-6AFD-674CF2F85C06}"/>
              </a:ext>
            </a:extLst>
          </p:cNvPr>
          <p:cNvSpPr>
            <a:spLocks noGrp="1"/>
          </p:cNvSpPr>
          <p:nvPr>
            <p:ph type="ftr" sz="quarter" idx="11"/>
          </p:nvPr>
        </p:nvSpPr>
        <p:spPr>
          <a:xfrm>
            <a:off x="4038600" y="6356350"/>
            <a:ext cx="4114800" cy="365125"/>
          </a:xfrm>
        </p:spPr>
        <p:txBody>
          <a:bodyPr/>
          <a:lstStyle/>
          <a:p>
            <a:r>
              <a:rPr lang="en-US" dirty="0"/>
              <a:t>Boot Camp UT – Data Analytics</a:t>
            </a:r>
          </a:p>
        </p:txBody>
      </p:sp>
      <p:sp>
        <p:nvSpPr>
          <p:cNvPr id="45" name="Slide Number Placeholder 44">
            <a:extLst>
              <a:ext uri="{FF2B5EF4-FFF2-40B4-BE49-F238E27FC236}">
                <a16:creationId xmlns:a16="http://schemas.microsoft.com/office/drawing/2014/main" id="{BC13C135-489F-4F23-9747-6F8EDDE4E70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sp>
        <p:nvSpPr>
          <p:cNvPr id="35" name="Content Placeholder 3">
            <a:extLst>
              <a:ext uri="{FF2B5EF4-FFF2-40B4-BE49-F238E27FC236}">
                <a16:creationId xmlns:a16="http://schemas.microsoft.com/office/drawing/2014/main" id="{E032A8B2-848B-E600-C17F-CD88C27ED72D}"/>
              </a:ext>
            </a:extLst>
          </p:cNvPr>
          <p:cNvSpPr>
            <a:spLocks noGrp="1"/>
          </p:cNvSpPr>
          <p:nvPr>
            <p:ph type="body" sz="quarter" idx="14"/>
          </p:nvPr>
        </p:nvSpPr>
        <p:spPr>
          <a:xfrm>
            <a:off x="6951616" y="619680"/>
            <a:ext cx="4357608" cy="365760"/>
          </a:xfrm>
        </p:spPr>
        <p:txBody>
          <a:bodyPr vert="horz" lIns="91440" tIns="45720" rIns="91440" bIns="45720" rtlCol="0" anchor="t">
            <a:normAutofit/>
          </a:bodyPr>
          <a:lstStyle/>
          <a:p>
            <a:r>
              <a:rPr lang="en-ZA" dirty="0"/>
              <a:t>type </a:t>
            </a:r>
          </a:p>
        </p:txBody>
      </p:sp>
      <p:sp>
        <p:nvSpPr>
          <p:cNvPr id="36" name="Text Placeholder 11">
            <a:extLst>
              <a:ext uri="{FF2B5EF4-FFF2-40B4-BE49-F238E27FC236}">
                <a16:creationId xmlns:a16="http://schemas.microsoft.com/office/drawing/2014/main" id="{486DD536-EA50-3297-236E-CD08D8B810D6}"/>
              </a:ext>
            </a:extLst>
          </p:cNvPr>
          <p:cNvSpPr>
            <a:spLocks noGrp="1"/>
          </p:cNvSpPr>
          <p:nvPr>
            <p:ph type="body" sz="quarter" idx="15"/>
          </p:nvPr>
        </p:nvSpPr>
        <p:spPr>
          <a:xfrm>
            <a:off x="6951616" y="955988"/>
            <a:ext cx="4357608" cy="914400"/>
          </a:xfrm>
        </p:spPr>
        <p:txBody>
          <a:bodyPr/>
          <a:lstStyle/>
          <a:p>
            <a:pPr marL="285750" indent="-285750">
              <a:buFont typeface="Wingdings" panose="05000000000000000000" pitchFamily="2" charset="2"/>
              <a:buChar char="ü"/>
            </a:pPr>
            <a:r>
              <a:rPr lang="en-ZA" dirty="0"/>
              <a:t>Supervised Learning: Regression model</a:t>
            </a:r>
          </a:p>
          <a:p>
            <a:endParaRPr lang="en-ZA" dirty="0"/>
          </a:p>
        </p:txBody>
      </p:sp>
      <p:sp>
        <p:nvSpPr>
          <p:cNvPr id="37" name="Text Placeholder 24">
            <a:extLst>
              <a:ext uri="{FF2B5EF4-FFF2-40B4-BE49-F238E27FC236}">
                <a16:creationId xmlns:a16="http://schemas.microsoft.com/office/drawing/2014/main" id="{0340DDBA-6575-493E-2BCD-5E9003BE4113}"/>
              </a:ext>
            </a:extLst>
          </p:cNvPr>
          <p:cNvSpPr>
            <a:spLocks noGrp="1"/>
          </p:cNvSpPr>
          <p:nvPr>
            <p:ph type="body" sz="quarter" idx="16"/>
          </p:nvPr>
        </p:nvSpPr>
        <p:spPr>
          <a:xfrm>
            <a:off x="6951616" y="1578396"/>
            <a:ext cx="4357608" cy="365760"/>
          </a:xfrm>
        </p:spPr>
        <p:txBody>
          <a:bodyPr/>
          <a:lstStyle/>
          <a:p>
            <a:r>
              <a:rPr lang="en-ZA" dirty="0"/>
              <a:t>Characteristics</a:t>
            </a:r>
            <a:endParaRPr lang="en-US" dirty="0"/>
          </a:p>
        </p:txBody>
      </p:sp>
      <p:sp>
        <p:nvSpPr>
          <p:cNvPr id="38" name="Text Placeholder 25">
            <a:extLst>
              <a:ext uri="{FF2B5EF4-FFF2-40B4-BE49-F238E27FC236}">
                <a16:creationId xmlns:a16="http://schemas.microsoft.com/office/drawing/2014/main" id="{A2A2866E-8A1F-0DFF-8E02-BB821A1E45B2}"/>
              </a:ext>
            </a:extLst>
          </p:cNvPr>
          <p:cNvSpPr>
            <a:spLocks noGrp="1"/>
          </p:cNvSpPr>
          <p:nvPr>
            <p:ph type="body" sz="quarter" idx="17"/>
          </p:nvPr>
        </p:nvSpPr>
        <p:spPr>
          <a:xfrm>
            <a:off x="6951616" y="1914704"/>
            <a:ext cx="4357608" cy="914400"/>
          </a:xfrm>
        </p:spPr>
        <p:txBody>
          <a:bodyPr/>
          <a:lstStyle/>
          <a:p>
            <a:r>
              <a:rPr lang="en-US" b="1" dirty="0"/>
              <a:t>Limited for highly volatile markets</a:t>
            </a:r>
            <a:r>
              <a:rPr lang="en-US" dirty="0"/>
              <a:t>, as linear regression assumes a stable, linear relationship, which may not always hold for stock prices.</a:t>
            </a:r>
          </a:p>
          <a:p>
            <a:endParaRPr lang="en-US" dirty="0"/>
          </a:p>
          <a:p>
            <a:r>
              <a:rPr lang="en-US" b="1" dirty="0"/>
              <a:t>Sensitive to outliers </a:t>
            </a:r>
            <a:r>
              <a:rPr lang="en-US" dirty="0"/>
              <a:t>and requires normally distributed residuals for optimal performance..</a:t>
            </a:r>
          </a:p>
        </p:txBody>
      </p:sp>
      <p:sp>
        <p:nvSpPr>
          <p:cNvPr id="39" name="Text Placeholder 26">
            <a:extLst>
              <a:ext uri="{FF2B5EF4-FFF2-40B4-BE49-F238E27FC236}">
                <a16:creationId xmlns:a16="http://schemas.microsoft.com/office/drawing/2014/main" id="{9A5C7C7C-CE87-6ABD-B9C2-2DDCD4A6B39E}"/>
              </a:ext>
            </a:extLst>
          </p:cNvPr>
          <p:cNvSpPr>
            <a:spLocks noGrp="1"/>
          </p:cNvSpPr>
          <p:nvPr>
            <p:ph type="body" sz="quarter" idx="18"/>
          </p:nvPr>
        </p:nvSpPr>
        <p:spPr>
          <a:xfrm>
            <a:off x="6951616" y="3778232"/>
            <a:ext cx="4357608" cy="365760"/>
          </a:xfrm>
        </p:spPr>
        <p:txBody>
          <a:bodyPr/>
          <a:lstStyle/>
          <a:p>
            <a:r>
              <a:rPr lang="en-ZA" dirty="0"/>
              <a:t>outcome</a:t>
            </a:r>
            <a:endParaRPr lang="en-US" dirty="0"/>
          </a:p>
        </p:txBody>
      </p:sp>
      <p:sp>
        <p:nvSpPr>
          <p:cNvPr id="40" name="Text Placeholder 27">
            <a:extLst>
              <a:ext uri="{FF2B5EF4-FFF2-40B4-BE49-F238E27FC236}">
                <a16:creationId xmlns:a16="http://schemas.microsoft.com/office/drawing/2014/main" id="{CD50334A-7CD1-268C-BEA3-FBED39B63066}"/>
              </a:ext>
            </a:extLst>
          </p:cNvPr>
          <p:cNvSpPr>
            <a:spLocks noGrp="1"/>
          </p:cNvSpPr>
          <p:nvPr>
            <p:ph type="body" sz="quarter" idx="19"/>
          </p:nvPr>
        </p:nvSpPr>
        <p:spPr>
          <a:xfrm>
            <a:off x="6951616" y="4114540"/>
            <a:ext cx="4357608" cy="914400"/>
          </a:xfrm>
        </p:spPr>
        <p:txBody>
          <a:bodyPr/>
          <a:lstStyle/>
          <a:p>
            <a:r>
              <a:rPr lang="en-US" b="1" dirty="0"/>
              <a:t>Performance</a:t>
            </a:r>
            <a:r>
              <a:rPr lang="en-US" dirty="0"/>
              <a:t>: Works best when the target stock price is influenced by a few well-correlated predictors with a linear relationship.</a:t>
            </a:r>
          </a:p>
          <a:p>
            <a:endParaRPr lang="en-US" dirty="0"/>
          </a:p>
          <a:p>
            <a:r>
              <a:rPr lang="en-US" b="1" dirty="0"/>
              <a:t>Insights</a:t>
            </a:r>
            <a:r>
              <a:rPr lang="en-US" dirty="0"/>
              <a:t>: Can highlight trends or relationships in data but may fail to capture complex patterns, like market anomalies or nonlinear dependencies.</a:t>
            </a:r>
            <a:endParaRPr lang="en-US" b="1" dirty="0"/>
          </a:p>
          <a:p>
            <a:endParaRPr lang="en-US" b="1" dirty="0"/>
          </a:p>
          <a:p>
            <a:endParaRPr lang="en-US" b="1" dirty="0"/>
          </a:p>
        </p:txBody>
      </p:sp>
      <p:sp>
        <p:nvSpPr>
          <p:cNvPr id="46" name="Rectangle 45">
            <a:extLst>
              <a:ext uri="{FF2B5EF4-FFF2-40B4-BE49-F238E27FC236}">
                <a16:creationId xmlns:a16="http://schemas.microsoft.com/office/drawing/2014/main" id="{A0AAEE98-047B-83BA-A330-C8194BE96F2D}"/>
              </a:ext>
            </a:extLst>
          </p:cNvPr>
          <p:cNvSpPr/>
          <p:nvPr/>
        </p:nvSpPr>
        <p:spPr>
          <a:xfrm>
            <a:off x="-12886" y="2547256"/>
            <a:ext cx="4886638" cy="4310743"/>
          </a:xfrm>
          <a:prstGeom prst="rect">
            <a:avLst/>
          </a:prstGeom>
          <a:solidFill>
            <a:schemeClr val="bg2">
              <a:lumMod val="25000"/>
              <a:alpha val="6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alpha val="45000"/>
                </a:schemeClr>
              </a:solidFill>
            </a:endParaRPr>
          </a:p>
        </p:txBody>
      </p:sp>
      <p:sp>
        <p:nvSpPr>
          <p:cNvPr id="43" name="Date Placeholder 42">
            <a:extLst>
              <a:ext uri="{FF2B5EF4-FFF2-40B4-BE49-F238E27FC236}">
                <a16:creationId xmlns:a16="http://schemas.microsoft.com/office/drawing/2014/main" id="{D341F9DA-768E-DFA3-9774-6BDAFE15E7F6}"/>
              </a:ext>
            </a:extLst>
          </p:cNvPr>
          <p:cNvSpPr>
            <a:spLocks noGrp="1"/>
          </p:cNvSpPr>
          <p:nvPr>
            <p:ph type="dt" sz="half" idx="10"/>
          </p:nvPr>
        </p:nvSpPr>
        <p:spPr>
          <a:xfrm>
            <a:off x="838200" y="6356350"/>
            <a:ext cx="2743200" cy="365125"/>
          </a:xfrm>
        </p:spPr>
        <p:txBody>
          <a:bodyPr/>
          <a:lstStyle/>
          <a:p>
            <a:r>
              <a:rPr lang="en-US" dirty="0"/>
              <a:t>12/16/2024</a:t>
            </a:r>
          </a:p>
        </p:txBody>
      </p:sp>
      <p:sp>
        <p:nvSpPr>
          <p:cNvPr id="41" name="Text Placeholder 28">
            <a:extLst>
              <a:ext uri="{FF2B5EF4-FFF2-40B4-BE49-F238E27FC236}">
                <a16:creationId xmlns:a16="http://schemas.microsoft.com/office/drawing/2014/main" id="{4C1D072F-595C-1029-A10E-88C86CE9527F}"/>
              </a:ext>
            </a:extLst>
          </p:cNvPr>
          <p:cNvSpPr>
            <a:spLocks noGrp="1"/>
          </p:cNvSpPr>
          <p:nvPr>
            <p:ph type="body" sz="quarter" idx="20"/>
          </p:nvPr>
        </p:nvSpPr>
        <p:spPr>
          <a:xfrm>
            <a:off x="276886" y="2860597"/>
            <a:ext cx="3878655" cy="365760"/>
          </a:xfrm>
        </p:spPr>
        <p:txBody>
          <a:bodyPr/>
          <a:lstStyle/>
          <a:p>
            <a:r>
              <a:rPr lang="en-ZA" dirty="0"/>
              <a:t>VALUE EXPLAINED</a:t>
            </a:r>
            <a:endParaRPr lang="en-US" dirty="0"/>
          </a:p>
          <a:p>
            <a:endParaRPr lang="en-US" dirty="0"/>
          </a:p>
        </p:txBody>
      </p:sp>
      <p:sp>
        <p:nvSpPr>
          <p:cNvPr id="42" name="Text Placeholder 29">
            <a:extLst>
              <a:ext uri="{FF2B5EF4-FFF2-40B4-BE49-F238E27FC236}">
                <a16:creationId xmlns:a16="http://schemas.microsoft.com/office/drawing/2014/main" id="{66880933-6F46-F767-A7E6-ABC66CD44ED7}"/>
              </a:ext>
            </a:extLst>
          </p:cNvPr>
          <p:cNvSpPr>
            <a:spLocks noGrp="1"/>
          </p:cNvSpPr>
          <p:nvPr>
            <p:ph type="body" sz="quarter" idx="21"/>
          </p:nvPr>
        </p:nvSpPr>
        <p:spPr>
          <a:xfrm>
            <a:off x="276886" y="3190629"/>
            <a:ext cx="4596866" cy="2522107"/>
          </a:xfrm>
        </p:spPr>
        <p:txBody>
          <a:bodyPr/>
          <a:lstStyle/>
          <a:p>
            <a:r>
              <a:rPr lang="en-US" dirty="0"/>
              <a:t>Provides a baseline predictive model that is </a:t>
            </a:r>
            <a:r>
              <a:rPr lang="en-US" b="1" dirty="0"/>
              <a:t>easy to understand, implement, and interpret</a:t>
            </a:r>
            <a:r>
              <a:rPr lang="en-US" dirty="0"/>
              <a:t>, making it ideal for </a:t>
            </a:r>
            <a:r>
              <a:rPr lang="en-US" b="1" dirty="0"/>
              <a:t>quick insights </a:t>
            </a:r>
            <a:r>
              <a:rPr lang="en-US" dirty="0"/>
              <a:t>and scenarios with simple linear relationships.</a:t>
            </a:r>
          </a:p>
        </p:txBody>
      </p:sp>
      <p:sp>
        <p:nvSpPr>
          <p:cNvPr id="47" name="Rectangle 46">
            <a:extLst>
              <a:ext uri="{FF2B5EF4-FFF2-40B4-BE49-F238E27FC236}">
                <a16:creationId xmlns:a16="http://schemas.microsoft.com/office/drawing/2014/main" id="{4959C905-CB70-2C89-1429-A7329B4DFAF4}"/>
              </a:ext>
            </a:extLst>
          </p:cNvPr>
          <p:cNvSpPr/>
          <p:nvPr/>
        </p:nvSpPr>
        <p:spPr>
          <a:xfrm>
            <a:off x="10160" y="1"/>
            <a:ext cx="4870056" cy="2328572"/>
          </a:xfrm>
          <a:prstGeom prst="rect">
            <a:avLst/>
          </a:prstGeom>
          <a:solidFill>
            <a:schemeClr val="bg2">
              <a:lumMod val="25000"/>
              <a:alpha val="6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alpha val="45000"/>
                </a:schemeClr>
              </a:solidFill>
            </a:endParaRPr>
          </a:p>
        </p:txBody>
      </p:sp>
      <p:sp>
        <p:nvSpPr>
          <p:cNvPr id="2" name="Title 1">
            <a:extLst>
              <a:ext uri="{FF2B5EF4-FFF2-40B4-BE49-F238E27FC236}">
                <a16:creationId xmlns:a16="http://schemas.microsoft.com/office/drawing/2014/main" id="{25227984-7CBC-3226-3105-211D6E40939A}"/>
              </a:ext>
            </a:extLst>
          </p:cNvPr>
          <p:cNvSpPr>
            <a:spLocks noGrp="1"/>
          </p:cNvSpPr>
          <p:nvPr>
            <p:ph type="title"/>
          </p:nvPr>
        </p:nvSpPr>
        <p:spPr>
          <a:xfrm>
            <a:off x="841248" y="858957"/>
            <a:ext cx="4032504" cy="1325563"/>
          </a:xfrm>
        </p:spPr>
        <p:txBody>
          <a:bodyPr>
            <a:normAutofit/>
          </a:bodyPr>
          <a:lstStyle/>
          <a:p>
            <a:r>
              <a:rPr lang="en-US" dirty="0"/>
              <a:t>Linear Regression</a:t>
            </a:r>
          </a:p>
        </p:txBody>
      </p:sp>
    </p:spTree>
    <p:extLst>
      <p:ext uri="{BB962C8B-B14F-4D97-AF65-F5344CB8AC3E}">
        <p14:creationId xmlns:p14="http://schemas.microsoft.com/office/powerpoint/2010/main" val="2045137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hoto of coins on a table&#10;">
            <a:extLst>
              <a:ext uri="{FF2B5EF4-FFF2-40B4-BE49-F238E27FC236}">
                <a16:creationId xmlns:a16="http://schemas.microsoft.com/office/drawing/2014/main" id="{A78432FC-7702-44D2-9799-5CC8D3D0C06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841248" y="858957"/>
            <a:ext cx="4032504" cy="1325563"/>
          </a:xfrm>
        </p:spPr>
        <p:txBody>
          <a:bodyPr>
            <a:normAutofit/>
          </a:bodyPr>
          <a:lstStyle/>
          <a:p>
            <a:r>
              <a:rPr lang="en-US" dirty="0"/>
              <a:t>LSTM</a:t>
            </a:r>
          </a:p>
        </p:txBody>
      </p:sp>
      <p:sp>
        <p:nvSpPr>
          <p:cNvPr id="4" name="Content Placeholder 3">
            <a:extLst>
              <a:ext uri="{FF2B5EF4-FFF2-40B4-BE49-F238E27FC236}">
                <a16:creationId xmlns:a16="http://schemas.microsoft.com/office/drawing/2014/main" id="{8421587F-8DFD-4A31-9931-8A346A92D87A}"/>
              </a:ext>
            </a:extLst>
          </p:cNvPr>
          <p:cNvSpPr>
            <a:spLocks noGrp="1"/>
          </p:cNvSpPr>
          <p:nvPr>
            <p:ph type="body" sz="quarter" idx="14"/>
          </p:nvPr>
        </p:nvSpPr>
        <p:spPr>
          <a:xfrm>
            <a:off x="6951616" y="1217211"/>
            <a:ext cx="4357608" cy="365760"/>
          </a:xfrm>
        </p:spPr>
        <p:txBody>
          <a:bodyPr vert="horz" lIns="91440" tIns="45720" rIns="91440" bIns="45720" rtlCol="0" anchor="t">
            <a:normAutofit/>
          </a:bodyPr>
          <a:lstStyle/>
          <a:p>
            <a:r>
              <a:rPr lang="en-ZA" dirty="0"/>
              <a:t>type </a:t>
            </a:r>
          </a:p>
        </p:txBody>
      </p:sp>
      <p:sp>
        <p:nvSpPr>
          <p:cNvPr id="12" name="Text Placeholder 11">
            <a:extLst>
              <a:ext uri="{FF2B5EF4-FFF2-40B4-BE49-F238E27FC236}">
                <a16:creationId xmlns:a16="http://schemas.microsoft.com/office/drawing/2014/main" id="{511B0752-C624-457B-B12B-B88C90BBA8D7}"/>
              </a:ext>
            </a:extLst>
          </p:cNvPr>
          <p:cNvSpPr>
            <a:spLocks noGrp="1"/>
          </p:cNvSpPr>
          <p:nvPr>
            <p:ph type="body" sz="quarter" idx="15"/>
          </p:nvPr>
        </p:nvSpPr>
        <p:spPr>
          <a:xfrm>
            <a:off x="6951616" y="1553519"/>
            <a:ext cx="4357608" cy="914400"/>
          </a:xfrm>
        </p:spPr>
        <p:txBody>
          <a:bodyPr/>
          <a:lstStyle/>
          <a:p>
            <a:pPr marL="285750" indent="-285750">
              <a:buFont typeface="Wingdings" panose="05000000000000000000" pitchFamily="2" charset="2"/>
              <a:buChar char="ü"/>
            </a:pPr>
            <a:r>
              <a:rPr lang="en-ZA" dirty="0"/>
              <a:t>Neural Network</a:t>
            </a:r>
          </a:p>
          <a:p>
            <a:pPr marL="285750" indent="-285750">
              <a:buFont typeface="Wingdings" panose="05000000000000000000" pitchFamily="2" charset="2"/>
              <a:buChar char="ü"/>
            </a:pPr>
            <a:r>
              <a:rPr lang="en-ZA" dirty="0"/>
              <a:t>Built in memory</a:t>
            </a:r>
          </a:p>
          <a:p>
            <a:endParaRPr lang="en-US" dirty="0"/>
          </a:p>
        </p:txBody>
      </p:sp>
      <p:sp>
        <p:nvSpPr>
          <p:cNvPr id="25" name="Text Placeholder 24">
            <a:extLst>
              <a:ext uri="{FF2B5EF4-FFF2-40B4-BE49-F238E27FC236}">
                <a16:creationId xmlns:a16="http://schemas.microsoft.com/office/drawing/2014/main" id="{6E0EDB3B-C0A8-4C28-A8CE-248E9B2BF5F1}"/>
              </a:ext>
            </a:extLst>
          </p:cNvPr>
          <p:cNvSpPr>
            <a:spLocks noGrp="1"/>
          </p:cNvSpPr>
          <p:nvPr>
            <p:ph type="body" sz="quarter" idx="16"/>
          </p:nvPr>
        </p:nvSpPr>
        <p:spPr>
          <a:xfrm>
            <a:off x="6951616" y="2438467"/>
            <a:ext cx="4357608" cy="365760"/>
          </a:xfrm>
        </p:spPr>
        <p:txBody>
          <a:bodyPr/>
          <a:lstStyle/>
          <a:p>
            <a:r>
              <a:rPr lang="en-ZA" dirty="0"/>
              <a:t>Characteristics</a:t>
            </a:r>
            <a:endParaRPr lang="en-US" dirty="0"/>
          </a:p>
        </p:txBody>
      </p:sp>
      <p:sp>
        <p:nvSpPr>
          <p:cNvPr id="26" name="Text Placeholder 25">
            <a:extLst>
              <a:ext uri="{FF2B5EF4-FFF2-40B4-BE49-F238E27FC236}">
                <a16:creationId xmlns:a16="http://schemas.microsoft.com/office/drawing/2014/main" id="{6446DD38-A9AC-47C3-9018-7367CED92B9D}"/>
              </a:ext>
            </a:extLst>
          </p:cNvPr>
          <p:cNvSpPr>
            <a:spLocks noGrp="1"/>
          </p:cNvSpPr>
          <p:nvPr>
            <p:ph type="body" sz="quarter" idx="17"/>
          </p:nvPr>
        </p:nvSpPr>
        <p:spPr>
          <a:xfrm>
            <a:off x="6951616" y="2774775"/>
            <a:ext cx="4357608" cy="914400"/>
          </a:xfrm>
        </p:spPr>
        <p:txBody>
          <a:bodyPr/>
          <a:lstStyle/>
          <a:p>
            <a:r>
              <a:rPr lang="en-US" dirty="0"/>
              <a:t>Comprised of multiple layers with different numbers of neurons to refine results</a:t>
            </a:r>
          </a:p>
        </p:txBody>
      </p:sp>
      <p:sp>
        <p:nvSpPr>
          <p:cNvPr id="27" name="Text Placeholder 26">
            <a:extLst>
              <a:ext uri="{FF2B5EF4-FFF2-40B4-BE49-F238E27FC236}">
                <a16:creationId xmlns:a16="http://schemas.microsoft.com/office/drawing/2014/main" id="{0856D9EA-5EA0-4EBE-B2BD-E08F18E8DB9D}"/>
              </a:ext>
            </a:extLst>
          </p:cNvPr>
          <p:cNvSpPr>
            <a:spLocks noGrp="1"/>
          </p:cNvSpPr>
          <p:nvPr>
            <p:ph type="body" sz="quarter" idx="18"/>
          </p:nvPr>
        </p:nvSpPr>
        <p:spPr>
          <a:xfrm>
            <a:off x="6951616" y="3659723"/>
            <a:ext cx="4357608" cy="365760"/>
          </a:xfrm>
        </p:spPr>
        <p:txBody>
          <a:bodyPr/>
          <a:lstStyle/>
          <a:p>
            <a:r>
              <a:rPr lang="en-ZA" dirty="0"/>
              <a:t>outcome</a:t>
            </a:r>
            <a:endParaRPr lang="en-US" dirty="0"/>
          </a:p>
        </p:txBody>
      </p:sp>
      <p:sp>
        <p:nvSpPr>
          <p:cNvPr id="28" name="Text Placeholder 27">
            <a:extLst>
              <a:ext uri="{FF2B5EF4-FFF2-40B4-BE49-F238E27FC236}">
                <a16:creationId xmlns:a16="http://schemas.microsoft.com/office/drawing/2014/main" id="{25D79B6A-A890-45AF-A99D-5F70F6C80238}"/>
              </a:ext>
            </a:extLst>
          </p:cNvPr>
          <p:cNvSpPr>
            <a:spLocks noGrp="1"/>
          </p:cNvSpPr>
          <p:nvPr>
            <p:ph type="body" sz="quarter" idx="19"/>
          </p:nvPr>
        </p:nvSpPr>
        <p:spPr>
          <a:xfrm>
            <a:off x="6951616" y="3996031"/>
            <a:ext cx="4357608" cy="914400"/>
          </a:xfrm>
        </p:spPr>
        <p:txBody>
          <a:bodyPr/>
          <a:lstStyle/>
          <a:p>
            <a:r>
              <a:rPr lang="en-US" dirty="0"/>
              <a:t>It’s effective for processing long sequences or large segments without producing unclear results.</a:t>
            </a:r>
          </a:p>
        </p:txBody>
      </p:sp>
      <p:sp>
        <p:nvSpPr>
          <p:cNvPr id="29" name="Text Placeholder 28">
            <a:extLst>
              <a:ext uri="{FF2B5EF4-FFF2-40B4-BE49-F238E27FC236}">
                <a16:creationId xmlns:a16="http://schemas.microsoft.com/office/drawing/2014/main" id="{D8477383-390C-41CA-A296-5FBDFAD23100}"/>
              </a:ext>
            </a:extLst>
          </p:cNvPr>
          <p:cNvSpPr>
            <a:spLocks noGrp="1"/>
          </p:cNvSpPr>
          <p:nvPr>
            <p:ph type="body" sz="quarter" idx="20"/>
          </p:nvPr>
        </p:nvSpPr>
        <p:spPr>
          <a:xfrm>
            <a:off x="276886" y="2860597"/>
            <a:ext cx="3878655" cy="365760"/>
          </a:xfrm>
        </p:spPr>
        <p:txBody>
          <a:bodyPr/>
          <a:lstStyle/>
          <a:p>
            <a:r>
              <a:rPr lang="en-ZA" dirty="0"/>
              <a:t>VALUE EXPLAINED</a:t>
            </a:r>
            <a:endParaRPr lang="en-US" dirty="0"/>
          </a:p>
          <a:p>
            <a:endParaRPr lang="en-US" dirty="0"/>
          </a:p>
        </p:txBody>
      </p:sp>
      <p:sp>
        <p:nvSpPr>
          <p:cNvPr id="30" name="Text Placeholder 29">
            <a:extLst>
              <a:ext uri="{FF2B5EF4-FFF2-40B4-BE49-F238E27FC236}">
                <a16:creationId xmlns:a16="http://schemas.microsoft.com/office/drawing/2014/main" id="{C0B07462-809B-4573-9E92-EDEE7B899091}"/>
              </a:ext>
            </a:extLst>
          </p:cNvPr>
          <p:cNvSpPr>
            <a:spLocks noGrp="1"/>
          </p:cNvSpPr>
          <p:nvPr>
            <p:ph type="body" sz="quarter" idx="21"/>
          </p:nvPr>
        </p:nvSpPr>
        <p:spPr>
          <a:xfrm>
            <a:off x="276886" y="3190629"/>
            <a:ext cx="3878655" cy="2522107"/>
          </a:xfrm>
        </p:spPr>
        <p:txBody>
          <a:bodyPr/>
          <a:lstStyle/>
          <a:p>
            <a:r>
              <a:rPr lang="en-US" dirty="0"/>
              <a:t>It can </a:t>
            </a:r>
            <a:r>
              <a:rPr lang="en-US" b="1" dirty="0"/>
              <a:t>retain crucial context </a:t>
            </a:r>
            <a:r>
              <a:rPr lang="en-US" dirty="0"/>
              <a:t>over many steps, </a:t>
            </a:r>
            <a:r>
              <a:rPr lang="en-US" b="1" dirty="0"/>
              <a:t>allowing it to better understand</a:t>
            </a:r>
            <a:r>
              <a:rPr lang="en-US" dirty="0"/>
              <a:t> long sentences, </a:t>
            </a:r>
            <a:r>
              <a:rPr lang="en-US" b="1" dirty="0"/>
              <a:t>predict</a:t>
            </a:r>
            <a:r>
              <a:rPr lang="en-US" dirty="0"/>
              <a:t> future values in time-series data, and </a:t>
            </a:r>
            <a:r>
              <a:rPr lang="en-US" b="1" dirty="0"/>
              <a:t>handle tasks </a:t>
            </a:r>
            <a:r>
              <a:rPr lang="en-US" dirty="0"/>
              <a:t>where recalling past details is important.</a:t>
            </a:r>
          </a:p>
        </p:txBody>
      </p:sp>
      <p:sp>
        <p:nvSpPr>
          <p:cNvPr id="43" name="Date Placeholder 42">
            <a:extLst>
              <a:ext uri="{FF2B5EF4-FFF2-40B4-BE49-F238E27FC236}">
                <a16:creationId xmlns:a16="http://schemas.microsoft.com/office/drawing/2014/main" id="{0069E16B-D01D-4956-97FF-736360826B45}"/>
              </a:ext>
            </a:extLst>
          </p:cNvPr>
          <p:cNvSpPr>
            <a:spLocks noGrp="1"/>
          </p:cNvSpPr>
          <p:nvPr>
            <p:ph type="dt" sz="half" idx="10"/>
          </p:nvPr>
        </p:nvSpPr>
        <p:spPr>
          <a:xfrm>
            <a:off x="838200" y="6356350"/>
            <a:ext cx="2743200" cy="365125"/>
          </a:xfrm>
        </p:spPr>
        <p:txBody>
          <a:bodyPr/>
          <a:lstStyle/>
          <a:p>
            <a:r>
              <a:rPr lang="en-US" dirty="0"/>
              <a:t>12/16/2024</a:t>
            </a:r>
          </a:p>
        </p:txBody>
      </p:sp>
      <p:sp>
        <p:nvSpPr>
          <p:cNvPr id="44" name="Footer Placeholder 43">
            <a:extLst>
              <a:ext uri="{FF2B5EF4-FFF2-40B4-BE49-F238E27FC236}">
                <a16:creationId xmlns:a16="http://schemas.microsoft.com/office/drawing/2014/main" id="{33065600-E909-4725-88CF-C309407E3E51}"/>
              </a:ext>
            </a:extLst>
          </p:cNvPr>
          <p:cNvSpPr>
            <a:spLocks noGrp="1"/>
          </p:cNvSpPr>
          <p:nvPr>
            <p:ph type="ftr" sz="quarter" idx="11"/>
          </p:nvPr>
        </p:nvSpPr>
        <p:spPr>
          <a:xfrm>
            <a:off x="4038600" y="6356350"/>
            <a:ext cx="4114800" cy="365125"/>
          </a:xfrm>
        </p:spPr>
        <p:txBody>
          <a:bodyPr/>
          <a:lstStyle/>
          <a:p>
            <a:r>
              <a:rPr lang="en-US" dirty="0"/>
              <a:t>Boot Camp UT – Data Analytics</a:t>
            </a:r>
          </a:p>
        </p:txBody>
      </p:sp>
      <p:sp>
        <p:nvSpPr>
          <p:cNvPr id="45" name="Slide Number Placeholder 44">
            <a:extLst>
              <a:ext uri="{FF2B5EF4-FFF2-40B4-BE49-F238E27FC236}">
                <a16:creationId xmlns:a16="http://schemas.microsoft.com/office/drawing/2014/main" id="{839DF259-1923-4D25-955A-2AFFAE8BDE4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3507718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33004">
              <a:srgbClr val="A7DCFE"/>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5E0016E5-6C9F-975F-EE77-9D147BA27F63}"/>
            </a:ext>
          </a:extLst>
        </p:cNvPr>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FF55A6B6-86E6-D068-7F76-C958394A2F87}"/>
              </a:ext>
            </a:extLst>
          </p:cNvPr>
          <p:cNvPicPr>
            <a:picLocks noGrp="1" noChangeAspect="1"/>
          </p:cNvPicPr>
          <p:nvPr>
            <p:ph type="pic" sz="quarter" idx="13"/>
          </p:nvPr>
        </p:nvPicPr>
        <p:blipFill>
          <a:blip r:embed="rId3"/>
          <a:srcRect t="768" b="768"/>
          <a:stretch>
            <a:fillRect/>
          </a:stretch>
        </p:blipFill>
        <p:spPr/>
      </p:pic>
      <p:sp>
        <p:nvSpPr>
          <p:cNvPr id="14" name="Rectangle 13">
            <a:extLst>
              <a:ext uri="{FF2B5EF4-FFF2-40B4-BE49-F238E27FC236}">
                <a16:creationId xmlns:a16="http://schemas.microsoft.com/office/drawing/2014/main" id="{4D22E1D8-FE6B-6E9C-67C0-21D67F564DA9}"/>
              </a:ext>
            </a:extLst>
          </p:cNvPr>
          <p:cNvSpPr/>
          <p:nvPr/>
        </p:nvSpPr>
        <p:spPr>
          <a:xfrm>
            <a:off x="4873752" y="0"/>
            <a:ext cx="7316724" cy="6858000"/>
          </a:xfrm>
          <a:prstGeom prst="rect">
            <a:avLst/>
          </a:prstGeom>
          <a:solidFill>
            <a:schemeClr val="tx1">
              <a:lumMod val="85000"/>
              <a:lumOff val="15000"/>
              <a:alpha val="5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alpha val="45000"/>
                </a:schemeClr>
              </a:solidFill>
            </a:endParaRPr>
          </a:p>
        </p:txBody>
      </p:sp>
      <p:sp>
        <p:nvSpPr>
          <p:cNvPr id="44" name="Footer Placeholder 43">
            <a:extLst>
              <a:ext uri="{FF2B5EF4-FFF2-40B4-BE49-F238E27FC236}">
                <a16:creationId xmlns:a16="http://schemas.microsoft.com/office/drawing/2014/main" id="{1E1E8F27-E1DF-E576-4542-368EA79831DF}"/>
              </a:ext>
            </a:extLst>
          </p:cNvPr>
          <p:cNvSpPr>
            <a:spLocks noGrp="1"/>
          </p:cNvSpPr>
          <p:nvPr>
            <p:ph type="ftr" sz="quarter" idx="11"/>
          </p:nvPr>
        </p:nvSpPr>
        <p:spPr>
          <a:xfrm>
            <a:off x="4038600" y="6356350"/>
            <a:ext cx="4114800" cy="365125"/>
          </a:xfrm>
        </p:spPr>
        <p:txBody>
          <a:bodyPr/>
          <a:lstStyle/>
          <a:p>
            <a:r>
              <a:rPr lang="en-US" dirty="0"/>
              <a:t>Boot Camp UT – Data Analytics</a:t>
            </a:r>
          </a:p>
        </p:txBody>
      </p:sp>
      <p:sp>
        <p:nvSpPr>
          <p:cNvPr id="45" name="Slide Number Placeholder 44">
            <a:extLst>
              <a:ext uri="{FF2B5EF4-FFF2-40B4-BE49-F238E27FC236}">
                <a16:creationId xmlns:a16="http://schemas.microsoft.com/office/drawing/2014/main" id="{7D8DE7DB-BC0E-125B-24A1-F2E9745173D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8</a:t>
            </a:fld>
            <a:endParaRPr lang="en-US" dirty="0"/>
          </a:p>
        </p:txBody>
      </p:sp>
      <p:sp>
        <p:nvSpPr>
          <p:cNvPr id="37" name="Content Placeholder 3">
            <a:extLst>
              <a:ext uri="{FF2B5EF4-FFF2-40B4-BE49-F238E27FC236}">
                <a16:creationId xmlns:a16="http://schemas.microsoft.com/office/drawing/2014/main" id="{CD38ADF6-B340-3E2D-9185-012A55C29AFB}"/>
              </a:ext>
            </a:extLst>
          </p:cNvPr>
          <p:cNvSpPr>
            <a:spLocks noGrp="1"/>
          </p:cNvSpPr>
          <p:nvPr>
            <p:ph type="body" sz="quarter" idx="14"/>
          </p:nvPr>
        </p:nvSpPr>
        <p:spPr>
          <a:xfrm>
            <a:off x="6951616" y="1217211"/>
            <a:ext cx="4357608" cy="365760"/>
          </a:xfrm>
        </p:spPr>
        <p:txBody>
          <a:bodyPr vert="horz" lIns="91440" tIns="45720" rIns="91440" bIns="45720" rtlCol="0" anchor="t">
            <a:normAutofit/>
          </a:bodyPr>
          <a:lstStyle/>
          <a:p>
            <a:r>
              <a:rPr lang="en-ZA" dirty="0"/>
              <a:t>type </a:t>
            </a:r>
          </a:p>
        </p:txBody>
      </p:sp>
      <p:sp>
        <p:nvSpPr>
          <p:cNvPr id="38" name="Text Placeholder 11">
            <a:extLst>
              <a:ext uri="{FF2B5EF4-FFF2-40B4-BE49-F238E27FC236}">
                <a16:creationId xmlns:a16="http://schemas.microsoft.com/office/drawing/2014/main" id="{577E3CCE-16A7-DA2D-4D30-36EC3364F902}"/>
              </a:ext>
            </a:extLst>
          </p:cNvPr>
          <p:cNvSpPr>
            <a:spLocks noGrp="1"/>
          </p:cNvSpPr>
          <p:nvPr>
            <p:ph type="body" sz="quarter" idx="15"/>
          </p:nvPr>
        </p:nvSpPr>
        <p:spPr>
          <a:xfrm>
            <a:off x="6951616" y="1553519"/>
            <a:ext cx="4357608" cy="914400"/>
          </a:xfrm>
        </p:spPr>
        <p:txBody>
          <a:bodyPr/>
          <a:lstStyle/>
          <a:p>
            <a:pPr marL="285750" indent="-285750">
              <a:buFont typeface="Wingdings" panose="05000000000000000000" pitchFamily="2" charset="2"/>
              <a:buChar char="ü"/>
            </a:pPr>
            <a:r>
              <a:rPr lang="en-ZA" dirty="0"/>
              <a:t>Decision Tree - Yes/No questions</a:t>
            </a:r>
          </a:p>
        </p:txBody>
      </p:sp>
      <p:sp>
        <p:nvSpPr>
          <p:cNvPr id="39" name="Text Placeholder 24">
            <a:extLst>
              <a:ext uri="{FF2B5EF4-FFF2-40B4-BE49-F238E27FC236}">
                <a16:creationId xmlns:a16="http://schemas.microsoft.com/office/drawing/2014/main" id="{B86397BB-27E1-BAE8-16C1-21D7B4D95564}"/>
              </a:ext>
            </a:extLst>
          </p:cNvPr>
          <p:cNvSpPr>
            <a:spLocks noGrp="1"/>
          </p:cNvSpPr>
          <p:nvPr>
            <p:ph type="body" sz="quarter" idx="16"/>
          </p:nvPr>
        </p:nvSpPr>
        <p:spPr>
          <a:xfrm>
            <a:off x="6951616" y="2275510"/>
            <a:ext cx="4357608" cy="365760"/>
          </a:xfrm>
        </p:spPr>
        <p:txBody>
          <a:bodyPr/>
          <a:lstStyle/>
          <a:p>
            <a:r>
              <a:rPr lang="en-ZA" dirty="0"/>
              <a:t>Characteristics</a:t>
            </a:r>
            <a:endParaRPr lang="en-US" dirty="0"/>
          </a:p>
        </p:txBody>
      </p:sp>
      <p:sp>
        <p:nvSpPr>
          <p:cNvPr id="49" name="Rectangle 48">
            <a:extLst>
              <a:ext uri="{FF2B5EF4-FFF2-40B4-BE49-F238E27FC236}">
                <a16:creationId xmlns:a16="http://schemas.microsoft.com/office/drawing/2014/main" id="{BCAEF5A8-2C45-845F-36EF-C4BA71825E4F}"/>
              </a:ext>
            </a:extLst>
          </p:cNvPr>
          <p:cNvSpPr/>
          <p:nvPr/>
        </p:nvSpPr>
        <p:spPr>
          <a:xfrm>
            <a:off x="-1445" y="0"/>
            <a:ext cx="4875197" cy="2335793"/>
          </a:xfrm>
          <a:prstGeom prst="rect">
            <a:avLst/>
          </a:prstGeom>
          <a:solidFill>
            <a:schemeClr val="tx1">
              <a:lumMod val="85000"/>
              <a:lumOff val="15000"/>
              <a:alpha val="5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alpha val="45000"/>
                </a:schemeClr>
              </a:solidFill>
            </a:endParaRPr>
          </a:p>
        </p:txBody>
      </p:sp>
      <p:sp>
        <p:nvSpPr>
          <p:cNvPr id="40" name="Text Placeholder 25">
            <a:extLst>
              <a:ext uri="{FF2B5EF4-FFF2-40B4-BE49-F238E27FC236}">
                <a16:creationId xmlns:a16="http://schemas.microsoft.com/office/drawing/2014/main" id="{3A04691D-81B0-6902-C381-FC44941CE4E9}"/>
              </a:ext>
            </a:extLst>
          </p:cNvPr>
          <p:cNvSpPr>
            <a:spLocks noGrp="1"/>
          </p:cNvSpPr>
          <p:nvPr>
            <p:ph type="body" sz="quarter" idx="17"/>
          </p:nvPr>
        </p:nvSpPr>
        <p:spPr>
          <a:xfrm>
            <a:off x="6951616" y="2611818"/>
            <a:ext cx="4357608" cy="914400"/>
          </a:xfrm>
        </p:spPr>
        <p:txBody>
          <a:bodyPr/>
          <a:lstStyle/>
          <a:p>
            <a:r>
              <a:rPr lang="en-US" dirty="0"/>
              <a:t>Each </a:t>
            </a:r>
            <a:r>
              <a:rPr lang="en-US" b="1" dirty="0"/>
              <a:t>tree in the forest analyzes a random subset of the data </a:t>
            </a:r>
            <a:r>
              <a:rPr lang="en-US" dirty="0"/>
              <a:t>along with a random selection of features.</a:t>
            </a:r>
          </a:p>
        </p:txBody>
      </p:sp>
      <p:sp>
        <p:nvSpPr>
          <p:cNvPr id="41" name="Text Placeholder 26">
            <a:extLst>
              <a:ext uri="{FF2B5EF4-FFF2-40B4-BE49-F238E27FC236}">
                <a16:creationId xmlns:a16="http://schemas.microsoft.com/office/drawing/2014/main" id="{29F00A41-6B36-6AF8-CD83-EB43A49BC708}"/>
              </a:ext>
            </a:extLst>
          </p:cNvPr>
          <p:cNvSpPr>
            <a:spLocks noGrp="1"/>
          </p:cNvSpPr>
          <p:nvPr>
            <p:ph type="body" sz="quarter" idx="18"/>
          </p:nvPr>
        </p:nvSpPr>
        <p:spPr>
          <a:xfrm>
            <a:off x="6951616" y="3608351"/>
            <a:ext cx="4357608" cy="365760"/>
          </a:xfrm>
        </p:spPr>
        <p:txBody>
          <a:bodyPr/>
          <a:lstStyle/>
          <a:p>
            <a:r>
              <a:rPr lang="en-ZA" dirty="0"/>
              <a:t>outcome</a:t>
            </a:r>
            <a:endParaRPr lang="en-US" dirty="0"/>
          </a:p>
        </p:txBody>
      </p:sp>
      <p:sp>
        <p:nvSpPr>
          <p:cNvPr id="42" name="Text Placeholder 27">
            <a:extLst>
              <a:ext uri="{FF2B5EF4-FFF2-40B4-BE49-F238E27FC236}">
                <a16:creationId xmlns:a16="http://schemas.microsoft.com/office/drawing/2014/main" id="{7401C59F-9937-6046-DB19-61E4888BBEDE}"/>
              </a:ext>
            </a:extLst>
          </p:cNvPr>
          <p:cNvSpPr>
            <a:spLocks noGrp="1"/>
          </p:cNvSpPr>
          <p:nvPr>
            <p:ph type="body" sz="quarter" idx="19"/>
          </p:nvPr>
        </p:nvSpPr>
        <p:spPr>
          <a:xfrm>
            <a:off x="6951616" y="3944659"/>
            <a:ext cx="4357608" cy="914400"/>
          </a:xfrm>
        </p:spPr>
        <p:txBody>
          <a:bodyPr/>
          <a:lstStyle/>
          <a:p>
            <a:r>
              <a:rPr lang="en-US" dirty="0"/>
              <a:t>After making predictions, such as “this stock will rise” or “the price will be X,” </a:t>
            </a:r>
            <a:r>
              <a:rPr lang="en-US" b="1" dirty="0"/>
              <a:t>the forest combines all these predictions. </a:t>
            </a:r>
          </a:p>
          <a:p>
            <a:endParaRPr lang="en-US" dirty="0"/>
          </a:p>
          <a:p>
            <a:r>
              <a:rPr lang="en-US" dirty="0"/>
              <a:t>Typically, this is done by </a:t>
            </a:r>
            <a:r>
              <a:rPr lang="en-US" b="1" dirty="0"/>
              <a:t>averaging the results </a:t>
            </a:r>
            <a:r>
              <a:rPr lang="en-US" dirty="0"/>
              <a:t>or </a:t>
            </a:r>
            <a:r>
              <a:rPr lang="en-US" b="1" dirty="0"/>
              <a:t>taking a majority vote </a:t>
            </a:r>
            <a:r>
              <a:rPr lang="en-US" dirty="0"/>
              <a:t>to arrive at the </a:t>
            </a:r>
            <a:r>
              <a:rPr lang="en-US" b="1" dirty="0"/>
              <a:t>final prediction</a:t>
            </a:r>
            <a:r>
              <a:rPr lang="en-US" dirty="0"/>
              <a:t>.</a:t>
            </a:r>
          </a:p>
        </p:txBody>
      </p:sp>
      <p:sp>
        <p:nvSpPr>
          <p:cNvPr id="48" name="Rectangle 47">
            <a:extLst>
              <a:ext uri="{FF2B5EF4-FFF2-40B4-BE49-F238E27FC236}">
                <a16:creationId xmlns:a16="http://schemas.microsoft.com/office/drawing/2014/main" id="{80654170-8370-56E0-6FE4-AE15A955BAF2}"/>
              </a:ext>
            </a:extLst>
          </p:cNvPr>
          <p:cNvSpPr/>
          <p:nvPr/>
        </p:nvSpPr>
        <p:spPr>
          <a:xfrm>
            <a:off x="-1445" y="2559359"/>
            <a:ext cx="4875197" cy="4298641"/>
          </a:xfrm>
          <a:prstGeom prst="rect">
            <a:avLst/>
          </a:prstGeom>
          <a:solidFill>
            <a:schemeClr val="tx1">
              <a:lumMod val="85000"/>
              <a:lumOff val="15000"/>
              <a:alpha val="5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alpha val="45000"/>
                </a:schemeClr>
              </a:solidFill>
            </a:endParaRPr>
          </a:p>
        </p:txBody>
      </p:sp>
      <p:sp>
        <p:nvSpPr>
          <p:cNvPr id="46" name="Text Placeholder 28">
            <a:extLst>
              <a:ext uri="{FF2B5EF4-FFF2-40B4-BE49-F238E27FC236}">
                <a16:creationId xmlns:a16="http://schemas.microsoft.com/office/drawing/2014/main" id="{B989995E-0299-6135-747F-958161111CC6}"/>
              </a:ext>
            </a:extLst>
          </p:cNvPr>
          <p:cNvSpPr>
            <a:spLocks noGrp="1"/>
          </p:cNvSpPr>
          <p:nvPr>
            <p:ph type="body" sz="quarter" idx="20"/>
          </p:nvPr>
        </p:nvSpPr>
        <p:spPr>
          <a:xfrm>
            <a:off x="276886" y="2860597"/>
            <a:ext cx="3878655" cy="365760"/>
          </a:xfrm>
        </p:spPr>
        <p:txBody>
          <a:bodyPr/>
          <a:lstStyle/>
          <a:p>
            <a:r>
              <a:rPr lang="en-ZA" dirty="0"/>
              <a:t>VALUE EXPLAINED</a:t>
            </a:r>
            <a:endParaRPr lang="en-US" dirty="0"/>
          </a:p>
          <a:p>
            <a:endParaRPr lang="en-US" dirty="0"/>
          </a:p>
        </p:txBody>
      </p:sp>
      <p:sp>
        <p:nvSpPr>
          <p:cNvPr id="47" name="Text Placeholder 29">
            <a:extLst>
              <a:ext uri="{FF2B5EF4-FFF2-40B4-BE49-F238E27FC236}">
                <a16:creationId xmlns:a16="http://schemas.microsoft.com/office/drawing/2014/main" id="{AB067132-CEC3-B7FD-4738-04E13B94B120}"/>
              </a:ext>
            </a:extLst>
          </p:cNvPr>
          <p:cNvSpPr>
            <a:spLocks noGrp="1"/>
          </p:cNvSpPr>
          <p:nvPr>
            <p:ph type="body" sz="quarter" idx="21"/>
          </p:nvPr>
        </p:nvSpPr>
        <p:spPr>
          <a:xfrm>
            <a:off x="276886" y="3190629"/>
            <a:ext cx="4596866" cy="2522107"/>
          </a:xfrm>
        </p:spPr>
        <p:txBody>
          <a:bodyPr/>
          <a:lstStyle/>
          <a:p>
            <a:r>
              <a:rPr lang="en-US" dirty="0"/>
              <a:t>By utilizing a </a:t>
            </a:r>
            <a:r>
              <a:rPr lang="en-US" b="1" dirty="0"/>
              <a:t>diverse set </a:t>
            </a:r>
            <a:r>
              <a:rPr lang="en-US" dirty="0"/>
              <a:t>of trees, each analyzing the data from a </a:t>
            </a:r>
            <a:r>
              <a:rPr lang="en-US" b="1" dirty="0"/>
              <a:t>unique perspective</a:t>
            </a:r>
            <a:r>
              <a:rPr lang="en-US" dirty="0"/>
              <a:t>, Random Forest </a:t>
            </a:r>
            <a:r>
              <a:rPr lang="en-US" b="1" dirty="0"/>
              <a:t>minimizes the risk of a single anomalous </a:t>
            </a:r>
            <a:r>
              <a:rPr lang="en-US" dirty="0"/>
              <a:t>tree skewing the results. </a:t>
            </a:r>
          </a:p>
          <a:p>
            <a:endParaRPr lang="en-US" dirty="0"/>
          </a:p>
          <a:p>
            <a:r>
              <a:rPr lang="en-US" dirty="0"/>
              <a:t>As a result, the collective decision-making is </a:t>
            </a:r>
            <a:r>
              <a:rPr lang="en-US" b="1" dirty="0"/>
              <a:t>generally more stable, reliable, and less prone to overfitting </a:t>
            </a:r>
            <a:r>
              <a:rPr lang="en-US" dirty="0"/>
              <a:t>compared to that of a single decision tree.</a:t>
            </a:r>
          </a:p>
        </p:txBody>
      </p:sp>
      <p:sp>
        <p:nvSpPr>
          <p:cNvPr id="2" name="Title 1">
            <a:extLst>
              <a:ext uri="{FF2B5EF4-FFF2-40B4-BE49-F238E27FC236}">
                <a16:creationId xmlns:a16="http://schemas.microsoft.com/office/drawing/2014/main" id="{944FCC28-F4F1-3E26-6B49-7BEAC3AD0A77}"/>
              </a:ext>
            </a:extLst>
          </p:cNvPr>
          <p:cNvSpPr>
            <a:spLocks noGrp="1"/>
          </p:cNvSpPr>
          <p:nvPr>
            <p:ph type="title"/>
          </p:nvPr>
        </p:nvSpPr>
        <p:spPr>
          <a:xfrm>
            <a:off x="841248" y="858957"/>
            <a:ext cx="4032504" cy="1325563"/>
          </a:xfrm>
        </p:spPr>
        <p:txBody>
          <a:bodyPr>
            <a:normAutofit/>
          </a:bodyPr>
          <a:lstStyle/>
          <a:p>
            <a:r>
              <a:rPr lang="en-US" dirty="0"/>
              <a:t>RANDOM FOREST</a:t>
            </a:r>
          </a:p>
        </p:txBody>
      </p:sp>
      <p:sp>
        <p:nvSpPr>
          <p:cNvPr id="43" name="Date Placeholder 42">
            <a:extLst>
              <a:ext uri="{FF2B5EF4-FFF2-40B4-BE49-F238E27FC236}">
                <a16:creationId xmlns:a16="http://schemas.microsoft.com/office/drawing/2014/main" id="{3DE734A9-2853-A9EC-1DA5-D73332D589DD}"/>
              </a:ext>
            </a:extLst>
          </p:cNvPr>
          <p:cNvSpPr>
            <a:spLocks noGrp="1"/>
          </p:cNvSpPr>
          <p:nvPr>
            <p:ph type="dt" sz="half" idx="10"/>
          </p:nvPr>
        </p:nvSpPr>
        <p:spPr>
          <a:xfrm>
            <a:off x="838200" y="6356350"/>
            <a:ext cx="2743200" cy="365125"/>
          </a:xfrm>
        </p:spPr>
        <p:txBody>
          <a:bodyPr/>
          <a:lstStyle/>
          <a:p>
            <a:r>
              <a:rPr lang="en-US" dirty="0"/>
              <a:t>12/16/2024</a:t>
            </a:r>
          </a:p>
        </p:txBody>
      </p:sp>
    </p:spTree>
    <p:extLst>
      <p:ext uri="{BB962C8B-B14F-4D97-AF65-F5344CB8AC3E}">
        <p14:creationId xmlns:p14="http://schemas.microsoft.com/office/powerpoint/2010/main" val="8498513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7F277F-68EE-9472-17FC-AB6C58647D78}"/>
            </a:ext>
          </a:extLst>
        </p:cNvPr>
        <p:cNvGrpSpPr/>
        <p:nvPr/>
      </p:nvGrpSpPr>
      <p:grpSpPr>
        <a:xfrm>
          <a:off x="0" y="0"/>
          <a:ext cx="0" cy="0"/>
          <a:chOff x="0" y="0"/>
          <a:chExt cx="0" cy="0"/>
        </a:xfrm>
      </p:grpSpPr>
      <p:pic>
        <p:nvPicPr>
          <p:cNvPr id="7" name="Picture Placeholder 6" descr="photo of person in city looking up at buildings">
            <a:extLst>
              <a:ext uri="{FF2B5EF4-FFF2-40B4-BE49-F238E27FC236}">
                <a16:creationId xmlns:a16="http://schemas.microsoft.com/office/drawing/2014/main" id="{ABF6AE43-6105-63F9-76B4-D1E4AB50DD01}"/>
              </a:ext>
            </a:extLst>
          </p:cNvPr>
          <p:cNvPicPr>
            <a:picLocks noGrp="1" noChangeAspect="1"/>
          </p:cNvPicPr>
          <p:nvPr>
            <p:ph type="pic" sz="quarter" idx="13"/>
          </p:nvPr>
        </p:nvPicPr>
        <p:blipFill rotWithShape="1">
          <a:blip r:embed="rId2" cstate="screen">
            <a:extLst>
              <a:ext uri="{BEBA8EAE-BF5A-486C-A8C5-ECC9F3942E4B}">
                <a14:imgProps xmlns:a14="http://schemas.microsoft.com/office/drawing/2010/main">
                  <a14:imgLayer r:embed="rId3">
                    <a14:imgEffect>
                      <a14:brightnessContrast bright="-12000"/>
                    </a14:imgEffect>
                  </a14:imgLayer>
                </a14:imgProps>
              </a:ex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3055843B-5A28-ADF9-12F8-63F27412724E}"/>
              </a:ext>
            </a:extLst>
          </p:cNvPr>
          <p:cNvSpPr>
            <a:spLocks noGrp="1"/>
          </p:cNvSpPr>
          <p:nvPr>
            <p:ph type="title"/>
          </p:nvPr>
        </p:nvSpPr>
        <p:spPr>
          <a:xfrm>
            <a:off x="831850" y="5084064"/>
            <a:ext cx="8311896" cy="1049254"/>
          </a:xfrm>
        </p:spPr>
        <p:txBody>
          <a:bodyPr/>
          <a:lstStyle/>
          <a:p>
            <a:r>
              <a:rPr lang="en-US" dirty="0"/>
              <a:t>DATA ANALYSIS</a:t>
            </a:r>
          </a:p>
        </p:txBody>
      </p:sp>
      <p:sp>
        <p:nvSpPr>
          <p:cNvPr id="9" name="Rectangle 8">
            <a:extLst>
              <a:ext uri="{FF2B5EF4-FFF2-40B4-BE49-F238E27FC236}">
                <a16:creationId xmlns:a16="http://schemas.microsoft.com/office/drawing/2014/main" id="{6995B652-98A9-CA47-2D67-9D2EC264456F}"/>
              </a:ext>
              <a:ext uri="{C183D7F6-B498-43B3-948B-1728B52AA6E4}">
                <adec:decorative xmlns:adec="http://schemas.microsoft.com/office/drawing/2017/decorative" val="1"/>
              </a:ext>
            </a:extLst>
          </p:cNvPr>
          <p:cNvSpPr/>
          <p:nvPr/>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91888750"/>
      </p:ext>
    </p:extLst>
  </p:cSld>
  <p:clrMapOvr>
    <a:masterClrMapping/>
  </p:clrMapOvr>
</p:sld>
</file>

<file path=ppt/theme/theme1.xml><?xml version="1.0" encoding="utf-8"?>
<a:theme xmlns:a="http://schemas.openxmlformats.org/drawingml/2006/main" name="Office Theme">
  <a:themeElements>
    <a:clrScheme name="Custom 83">
      <a:dk1>
        <a:sysClr val="windowText" lastClr="000000"/>
      </a:dk1>
      <a:lt1>
        <a:sysClr val="window" lastClr="FFFFFF"/>
      </a:lt1>
      <a:dk2>
        <a:srgbClr val="44546A"/>
      </a:dk2>
      <a:lt2>
        <a:srgbClr val="E7E6E6"/>
      </a:lt2>
      <a:accent1>
        <a:srgbClr val="024873"/>
      </a:accent1>
      <a:accent2>
        <a:srgbClr val="03658C"/>
      </a:accent2>
      <a:accent3>
        <a:srgbClr val="0388A6"/>
      </a:accent3>
      <a:accent4>
        <a:srgbClr val="04ADBF"/>
      </a:accent4>
      <a:accent5>
        <a:srgbClr val="5B9BD5"/>
      </a:accent5>
      <a:accent6>
        <a:srgbClr val="04D9D9"/>
      </a:accent6>
      <a:hlink>
        <a:srgbClr val="0563C1"/>
      </a:hlink>
      <a:folHlink>
        <a:srgbClr val="954F72"/>
      </a:folHlink>
    </a:clrScheme>
    <a:fontScheme name="Custom 118">
      <a:majorFont>
        <a:latin typeface="Selawik Semibold"/>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ncial pitch deck_Win32_JB_v2.potx" id="{20737546-06B0-4BD7-AC56-F403EF86C0E3}" vid="{1EA85B44-1A53-4BBB-B1B2-A9A21AB62EE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284AF623-4A95-4652-AF18-74D461A96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C5A798-286F-493A-A004-3C6C2A6B8B95}">
  <ds:schemaRefs>
    <ds:schemaRef ds:uri="http://schemas.microsoft.com/sharepoint/v3/contenttype/forms"/>
  </ds:schemaRefs>
</ds:datastoreItem>
</file>

<file path=customXml/itemProps3.xml><?xml version="1.0" encoding="utf-8"?>
<ds:datastoreItem xmlns:ds="http://schemas.openxmlformats.org/officeDocument/2006/customXml" ds:itemID="{9BAD7039-4680-4956-9542-B83D9E6314E4}">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TM03457485[[fn=Mesh]]</Template>
  <TotalTime>973</TotalTime>
  <Words>2039</Words>
  <Application>Microsoft Office PowerPoint</Application>
  <PresentationFormat>Widescreen</PresentationFormat>
  <Paragraphs>249</Paragraphs>
  <Slides>17</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-apple-system</vt:lpstr>
      <vt:lpstr>Arial</vt:lpstr>
      <vt:lpstr>Calibri</vt:lpstr>
      <vt:lpstr>Selawik Semibold</vt:lpstr>
      <vt:lpstr>Slack-Lato</vt:lpstr>
      <vt:lpstr>Source Sans Pro</vt:lpstr>
      <vt:lpstr>Source Sans Pro ExtraLight</vt:lpstr>
      <vt:lpstr>Wingdings</vt:lpstr>
      <vt:lpstr>Office Theme</vt:lpstr>
      <vt:lpstr>Stock Price Prediction</vt:lpstr>
      <vt:lpstr>ABOUT</vt:lpstr>
      <vt:lpstr>PowerPoint Presentation</vt:lpstr>
      <vt:lpstr>APROACH</vt:lpstr>
      <vt:lpstr>METHODOLOGIES</vt:lpstr>
      <vt:lpstr>Linear Regression</vt:lpstr>
      <vt:lpstr>LSTM</vt:lpstr>
      <vt:lpstr>RANDOM FOREST</vt:lpstr>
      <vt:lpstr>DATA ANALYSIS</vt:lpstr>
      <vt:lpstr>Trend in Historical stock data</vt:lpstr>
      <vt:lpstr>Residual Patterns and Model Improvements</vt:lpstr>
      <vt:lpstr>Accuracy by Ticker &amp; Industry</vt:lpstr>
      <vt:lpstr>PERFORMANCE</vt:lpstr>
      <vt:lpstr>PowerPoint Presentation</vt:lpstr>
      <vt:lpstr>MOST EFFECTIVE MODEL </vt:lpstr>
      <vt:lpstr>LSTM 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Cassio Sperb</dc:creator>
  <cp:lastModifiedBy>Cassio Sperb</cp:lastModifiedBy>
  <cp:revision>23</cp:revision>
  <dcterms:created xsi:type="dcterms:W3CDTF">2024-12-12T02:05:58Z</dcterms:created>
  <dcterms:modified xsi:type="dcterms:W3CDTF">2024-12-15T23:34:56Z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